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4"/>
  </p:notesMasterIdLst>
  <p:sldIdLst>
    <p:sldId id="260" r:id="rId3"/>
    <p:sldId id="256" r:id="rId4"/>
    <p:sldId id="269" r:id="rId5"/>
    <p:sldId id="270" r:id="rId6"/>
    <p:sldId id="271" r:id="rId7"/>
    <p:sldId id="273" r:id="rId8"/>
    <p:sldId id="268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6" r:id="rId18"/>
    <p:sldId id="282" r:id="rId19"/>
    <p:sldId id="283" r:id="rId20"/>
    <p:sldId id="284" r:id="rId21"/>
    <p:sldId id="285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480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 typeface="Arial" pitchFamily="34" charset="0"/>
              <a:buNone/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55EC4BA-0CD4-014F-9CA2-E223F8060EF1}" type="datetimeFigureOut">
              <a:rPr lang="zh-CN" altLang="en-US"/>
              <a:pPr/>
              <a:t>16/8/1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 typeface="Arial" pitchFamily="34" charset="0"/>
              <a:buNone/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82CFE44-D764-2B47-BBE2-3AAFF1AFC3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5780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043C4314-7891-1F47-A533-46242D2A509F}" type="slidenum">
              <a:rPr lang="zh-CN" altLang="en-US"/>
              <a:pPr eaLnBrk="1" hangingPunct="1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B80A7E22-A8BE-2F45-8796-BD52F8264242}" type="slidenum">
              <a:rPr lang="zh-CN" altLang="en-US"/>
              <a:pPr eaLnBrk="1" hangingPunct="1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B80A7E22-A8BE-2F45-8796-BD52F8264242}" type="slidenum">
              <a:rPr lang="zh-CN" altLang="en-US"/>
              <a:pPr eaLnBrk="1" hangingPunct="1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B80A7E22-A8BE-2F45-8796-BD52F8264242}" type="slidenum">
              <a:rPr lang="zh-CN" altLang="en-US"/>
              <a:pPr eaLnBrk="1" hangingPunct="1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32F7FB-94AD-F343-B8DB-40985146EAF0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059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7B4DCF-D509-8245-B163-4BBFE9C85C65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8307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CA0366-C4FB-5F4E-9FB8-B30E4C6D6785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73130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793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050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D047EA8-48EE-B84E-A734-922CB169E1AA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00556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E269B43-F471-9049-9D96-A5D860C5F047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86995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6FF146B-02BF-2049-A93B-5ADEA0608E2A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91902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F8BFE7B-E89F-154F-B6AF-3487F4B7092B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64468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4935970-54C4-0146-9D2B-A343C82ECD7F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42547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660D592-7087-B447-A3CC-3456FF733401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7917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572BB5-DCB9-AD45-9983-BFDDE2A4003F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77412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6988BBF-B453-084E-8613-CC3E8C25DDA7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32555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将图片拖动到占位符，或单击添加图标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A969E56-495A-644D-B664-04FBB020027D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550432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9B3AC32-7C4E-204E-865F-59DCC2C01584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9382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539EE63-BFC2-AC42-8B67-418FF87663F0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261047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>
            <a:spLocks noChangeArrowheads="1"/>
          </p:cNvSpPr>
          <p:nvPr/>
        </p:nvSpPr>
        <p:spPr bwMode="auto">
          <a:xfrm rot="10800000" flipH="1">
            <a:off x="0" y="0"/>
            <a:ext cx="604838" cy="858838"/>
          </a:xfrm>
          <a:prstGeom prst="rtTriangle">
            <a:avLst/>
          </a:prstGeom>
          <a:solidFill>
            <a:srgbClr val="CD0017"/>
          </a:solidFill>
          <a:ln>
            <a:noFill/>
          </a:ln>
          <a:effectLst>
            <a:outerShdw blurRad="63500" dist="381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srgbClr val="FFFFFF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892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862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29DB89-BB09-F943-88C6-305C71228BE0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64192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4CD2AC-5D48-2E47-A38F-7D1D9B54285E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56318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0BE095-B80A-2849-B2DE-169E9F30605F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94904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4EFD9D-B2B7-214F-B142-26ADA03F0529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46569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73204B-2E3F-7542-98CC-8C1B0AE2D266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42321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50BB8A-4881-614F-99E8-E8239E16F04F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96002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CCC0DA-A5F4-D945-83F4-92F648CEB0F4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0259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4713"/>
            <a:ext cx="21336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4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4713"/>
            <a:ext cx="28956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4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4713"/>
            <a:ext cx="21336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C632859-BEBF-CD49-AB1E-CFB1C3412623}" type="slidenum">
              <a:rPr lang="en-US" altLang="zh-CN"/>
              <a:pPr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  <p:sldLayoutId id="214748410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宋体" charset="-122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宋体" charset="-122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宋体" charset="-122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宋体" charset="-122"/>
          <a:cs typeface="宋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宋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宋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宋体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  <p:sldLayoutId id="2147484106" r:id="rId1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宋体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宋体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宋体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宋体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jpeg"/><Relationship Id="rId12" Type="http://schemas.openxmlformats.org/officeDocument/2006/relationships/image" Target="../media/image12.jpe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8" Type="http://schemas.openxmlformats.org/officeDocument/2006/relationships/image" Target="../media/image8.png"/><Relationship Id="rId9" Type="http://schemas.openxmlformats.org/officeDocument/2006/relationships/image" Target="../media/image9.jpeg"/><Relationship Id="rId10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连接符 1"/>
          <p:cNvCxnSpPr/>
          <p:nvPr/>
        </p:nvCxnSpPr>
        <p:spPr>
          <a:xfrm>
            <a:off x="0" y="2565400"/>
            <a:ext cx="9144000" cy="12700"/>
          </a:xfrm>
          <a:prstGeom prst="line">
            <a:avLst/>
          </a:prstGeom>
          <a:ln>
            <a:solidFill>
              <a:srgbClr val="0047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339" name="图片 14" descr="运泰利logo new 4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27000"/>
            <a:ext cx="45466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"/>
          <p:cNvSpPr txBox="1">
            <a:spLocks noChangeArrowheads="1"/>
          </p:cNvSpPr>
          <p:nvPr/>
        </p:nvSpPr>
        <p:spPr bwMode="auto">
          <a:xfrm>
            <a:off x="0" y="177165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3600" b="1" dirty="0" smtClean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Factory Automation Overview</a:t>
            </a:r>
            <a:endParaRPr lang="en-US" altLang="zh-CN" sz="36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6372225" y="3975100"/>
            <a:ext cx="23034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1400" dirty="0" smtClean="0">
                <a:cs typeface="Arial" charset="0"/>
              </a:rPr>
              <a:t>By</a:t>
            </a:r>
            <a:r>
              <a:rPr lang="en-US" altLang="zh-CN" sz="1400" dirty="0">
                <a:cs typeface="Arial" charset="0"/>
              </a:rPr>
              <a:t>:   </a:t>
            </a:r>
            <a:r>
              <a:rPr lang="en-US" altLang="zh-CN" sz="1400" dirty="0" err="1">
                <a:cs typeface="Arial" charset="0"/>
              </a:rPr>
              <a:t>Joshua.Wang</a:t>
            </a:r>
            <a:endParaRPr lang="en-US" altLang="zh-CN" sz="1400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6-07-31 下午11.29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977901"/>
            <a:ext cx="7810500" cy="365204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7204" y="221210"/>
            <a:ext cx="325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产品输送－可选方案</a:t>
            </a:r>
            <a:endParaRPr lang="en-US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77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屏幕快照 2016-07-31 下午11.31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850901"/>
            <a:ext cx="7467600" cy="3881673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3657204" y="221210"/>
            <a:ext cx="1100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布局</a:t>
            </a:r>
            <a:endParaRPr lang="en-US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77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57204" y="221210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5.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关键工位分析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endParaRPr lang="en-US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屏幕快照 2016-07-31 下午11.34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98775"/>
            <a:ext cx="7391400" cy="37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7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57204" y="221210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5.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关键工位分析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endParaRPr lang="en-US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屏幕快照 2016-07-31 下午11.36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9144000" cy="38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7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57204" y="221210"/>
            <a:ext cx="2483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关键工位分析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endParaRPr lang="en-US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屏幕快照 2016-07-31 下午11.39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901700"/>
            <a:ext cx="8839200" cy="38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7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6-07-31 下午11.43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39800"/>
            <a:ext cx="7772400" cy="375776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7204" y="221210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关键工位分析</a:t>
            </a:r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endParaRPr lang="en-US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760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6-07-31 下午11.44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901701"/>
            <a:ext cx="7315200" cy="36434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7204" y="221210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关键工位分析</a:t>
            </a:r>
            <a:r>
              <a:rPr lang="zh-CN" altLang="zh-CN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</a:t>
            </a:r>
            <a:endParaRPr lang="en-US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760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57204" y="221210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关键工位分析</a:t>
            </a:r>
            <a:r>
              <a:rPr lang="zh-CN" altLang="zh-CN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endParaRPr lang="en-US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屏幕快照 2016-07-31 下午11.46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901700"/>
            <a:ext cx="8382001" cy="360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60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4"/>
          <p:cNvSpPr txBox="1">
            <a:spLocks noChangeArrowheads="1"/>
          </p:cNvSpPr>
          <p:nvPr/>
        </p:nvSpPr>
        <p:spPr bwMode="auto">
          <a:xfrm>
            <a:off x="1814513" y="1431925"/>
            <a:ext cx="5329237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buFontTx/>
              <a:buNone/>
            </a:pPr>
            <a:r>
              <a:rPr kumimoji="0" lang="en-US" altLang="zh-CN" sz="6600" dirty="0" smtClean="0">
                <a:solidFill>
                  <a:schemeClr val="bg2"/>
                </a:solidFill>
              </a:rPr>
              <a:t>Example   1</a:t>
            </a:r>
          </a:p>
          <a:p>
            <a:pPr>
              <a:buFontTx/>
              <a:buNone/>
            </a:pPr>
            <a:r>
              <a:rPr kumimoji="0" lang="en-US" altLang="zh-CN" sz="6600" dirty="0">
                <a:solidFill>
                  <a:schemeClr val="bg2"/>
                </a:solidFill>
              </a:rPr>
              <a:t> </a:t>
            </a:r>
            <a:r>
              <a:rPr kumimoji="0" lang="en-US" altLang="zh-CN" sz="6600" dirty="0" smtClean="0">
                <a:solidFill>
                  <a:schemeClr val="bg2"/>
                </a:solidFill>
              </a:rPr>
              <a:t>     End</a:t>
            </a:r>
            <a:endParaRPr kumimoji="0" lang="zh-CN" altLang="en-US" sz="6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760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 noChangeArrowheads="1"/>
          </p:cNvSpPr>
          <p:nvPr/>
        </p:nvSpPr>
        <p:spPr bwMode="auto">
          <a:xfrm>
            <a:off x="2679700" y="206881"/>
            <a:ext cx="4191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3200" b="1" dirty="0" smtClean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Automation System</a:t>
            </a:r>
            <a:endParaRPr lang="en-US" altLang="zh-CN" sz="32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893257"/>
            <a:ext cx="8636000" cy="3780343"/>
          </a:xfrm>
        </p:spPr>
        <p:txBody>
          <a:bodyPr/>
          <a:lstStyle/>
          <a:p>
            <a:pPr eaLnBrk="1" hangingPunct="1">
              <a:buFont typeface="Symbol" charset="2"/>
              <a:buChar char="-"/>
            </a:pPr>
            <a:r>
              <a:rPr lang="en-US" altLang="zh-CN" sz="3000" dirty="0" smtClean="0">
                <a:latin typeface="Arial" charset="0"/>
              </a:rPr>
              <a:t>Automated </a:t>
            </a:r>
            <a:r>
              <a:rPr lang="en-US" altLang="zh-CN" sz="3000" dirty="0">
                <a:latin typeface="Arial" charset="0"/>
              </a:rPr>
              <a:t>machine tools</a:t>
            </a:r>
          </a:p>
          <a:p>
            <a:pPr eaLnBrk="1" hangingPunct="1">
              <a:buFont typeface="Symbol" charset="2"/>
              <a:buChar char="-"/>
            </a:pPr>
            <a:r>
              <a:rPr lang="en-US" altLang="zh-CN" sz="3000" dirty="0">
                <a:latin typeface="Arial" charset="0"/>
              </a:rPr>
              <a:t>Transfer lines</a:t>
            </a:r>
          </a:p>
          <a:p>
            <a:pPr eaLnBrk="1" hangingPunct="1">
              <a:buFont typeface="Symbol" charset="2"/>
              <a:buChar char="-"/>
            </a:pPr>
            <a:r>
              <a:rPr lang="en-US" altLang="zh-CN" sz="3000" dirty="0">
                <a:latin typeface="Arial" charset="0"/>
              </a:rPr>
              <a:t>Automated assembly systems</a:t>
            </a:r>
          </a:p>
          <a:p>
            <a:pPr eaLnBrk="1" hangingPunct="1">
              <a:buFont typeface="Symbol" charset="2"/>
              <a:buChar char="-"/>
            </a:pPr>
            <a:r>
              <a:rPr lang="en-US" altLang="zh-CN" sz="3000" dirty="0">
                <a:latin typeface="Arial" charset="0"/>
              </a:rPr>
              <a:t>Industrial robots</a:t>
            </a:r>
          </a:p>
          <a:p>
            <a:pPr eaLnBrk="1" hangingPunct="1">
              <a:buFont typeface="Symbol" charset="2"/>
              <a:buChar char="-"/>
            </a:pPr>
            <a:r>
              <a:rPr lang="en-US" altLang="zh-CN" sz="3000" dirty="0">
                <a:latin typeface="Arial" charset="0"/>
              </a:rPr>
              <a:t>Automated material handling and storage systems</a:t>
            </a:r>
          </a:p>
          <a:p>
            <a:pPr eaLnBrk="1" hangingPunct="1">
              <a:buFont typeface="Symbol" charset="2"/>
              <a:buChar char="-"/>
            </a:pPr>
            <a:r>
              <a:rPr lang="en-US" altLang="zh-CN" sz="3000" dirty="0">
                <a:latin typeface="Arial" charset="0"/>
              </a:rPr>
              <a:t>Automatic inspection systems for quality </a:t>
            </a:r>
            <a:r>
              <a:rPr lang="en-US" altLang="zh-CN" sz="3000" dirty="0" smtClean="0">
                <a:latin typeface="Arial" charset="0"/>
              </a:rPr>
              <a:t>control</a:t>
            </a:r>
            <a:endParaRPr lang="en-US" altLang="zh-CN" sz="3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760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 noChangeArrowheads="1"/>
          </p:cNvSpPr>
          <p:nvPr/>
        </p:nvSpPr>
        <p:spPr bwMode="auto">
          <a:xfrm>
            <a:off x="3373439" y="197864"/>
            <a:ext cx="2392362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3200" b="1" dirty="0" smtClean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Objectives</a:t>
            </a:r>
            <a:endParaRPr lang="en-US" altLang="zh-CN" sz="32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  <p:sp>
        <p:nvSpPr>
          <p:cNvPr id="137" name="Rectangle 3"/>
          <p:cNvSpPr txBox="1">
            <a:spLocks noChangeArrowheads="1"/>
          </p:cNvSpPr>
          <p:nvPr/>
        </p:nvSpPr>
        <p:spPr bwMode="auto">
          <a:xfrm>
            <a:off x="373063" y="1143000"/>
            <a:ext cx="8386762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3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8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algn="l">
              <a:buFont typeface="Symbol" charset="2"/>
              <a:buChar char="-"/>
            </a:pPr>
            <a:r>
              <a:rPr lang="en-US" altLang="zh-CN" sz="2800" dirty="0" smtClean="0">
                <a:latin typeface="+mj-lt"/>
              </a:rPr>
              <a:t>What is Factory Automation</a:t>
            </a:r>
          </a:p>
          <a:p>
            <a:pPr marL="457200" indent="-457200" algn="l">
              <a:buFont typeface="Symbol" charset="2"/>
              <a:buChar char="-"/>
            </a:pPr>
            <a:r>
              <a:rPr lang="en-US" altLang="zh-CN" sz="2800" dirty="0" smtClean="0">
                <a:latin typeface="+mj-lt"/>
              </a:rPr>
              <a:t>Components in Factory Automation</a:t>
            </a:r>
          </a:p>
          <a:p>
            <a:pPr marL="457200" indent="-457200" algn="l">
              <a:buFont typeface="Symbol" charset="2"/>
              <a:buChar char="-"/>
            </a:pPr>
            <a:r>
              <a:rPr lang="en-US" altLang="zh-CN" sz="2800" dirty="0" smtClean="0">
                <a:latin typeface="+mj-lt"/>
              </a:rPr>
              <a:t>Review IA products that are used in Factory Automation </a:t>
            </a:r>
          </a:p>
          <a:p>
            <a:pPr marL="457200" indent="-457200" algn="l">
              <a:buFont typeface="Symbol" charset="2"/>
              <a:buChar char="-"/>
            </a:pPr>
            <a:r>
              <a:rPr lang="en-US" altLang="zh-CN" sz="2800" dirty="0" smtClean="0">
                <a:latin typeface="+mj-lt"/>
              </a:rPr>
              <a:t>Gain better understanding of the solution needs in Factory Automation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120900" y="1435100"/>
            <a:ext cx="20574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GB"/>
              <a:t>Programmable</a:t>
            </a:r>
          </a:p>
          <a:p>
            <a:r>
              <a:rPr lang="en-GB"/>
              <a:t>Automation</a:t>
            </a:r>
            <a:endParaRPr lang="en-IE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873500" y="2120900"/>
            <a:ext cx="20574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GB"/>
              <a:t>Flexible</a:t>
            </a:r>
          </a:p>
          <a:p>
            <a:r>
              <a:rPr lang="en-GB"/>
              <a:t>Automation</a:t>
            </a:r>
            <a:endParaRPr lang="en-IE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626100" y="2806700"/>
            <a:ext cx="20574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GB"/>
              <a:t>Fixed</a:t>
            </a:r>
          </a:p>
          <a:p>
            <a:r>
              <a:rPr lang="en-GB"/>
              <a:t>Automation</a:t>
            </a:r>
            <a:endParaRPr lang="en-IE"/>
          </a:p>
        </p:txBody>
      </p:sp>
      <p:cxnSp>
        <p:nvCxnSpPr>
          <p:cNvPr id="6" name="Straight Arrow Connector 7"/>
          <p:cNvCxnSpPr>
            <a:cxnSpLocks noChangeShapeType="1"/>
          </p:cNvCxnSpPr>
          <p:nvPr/>
        </p:nvCxnSpPr>
        <p:spPr bwMode="auto">
          <a:xfrm rot="5400000" flipH="1" flipV="1">
            <a:off x="368301" y="2501900"/>
            <a:ext cx="30480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Arrow Connector 9"/>
          <p:cNvCxnSpPr>
            <a:cxnSpLocks noChangeShapeType="1"/>
          </p:cNvCxnSpPr>
          <p:nvPr/>
        </p:nvCxnSpPr>
        <p:spPr bwMode="auto">
          <a:xfrm>
            <a:off x="1892300" y="4025900"/>
            <a:ext cx="6324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746125" y="2044700"/>
            <a:ext cx="952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宋体" charset="0"/>
              </a:defRPr>
            </a:lvl9pPr>
          </a:lstStyle>
          <a:p>
            <a:pPr eaLnBrk="1" hangingPunct="1"/>
            <a:r>
              <a:rPr lang="en-GB"/>
              <a:t>Variety</a:t>
            </a:r>
            <a:endParaRPr lang="en-IE"/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4254500" y="4254500"/>
            <a:ext cx="1128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宋体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宋体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宋体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宋体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宋体" charset="0"/>
              </a:defRPr>
            </a:lvl9pPr>
          </a:lstStyle>
          <a:p>
            <a:pPr eaLnBrk="1" hangingPunct="1"/>
            <a:r>
              <a:rPr lang="en-GB"/>
              <a:t>Quantity</a:t>
            </a:r>
            <a:endParaRPr lang="en-IE"/>
          </a:p>
        </p:txBody>
      </p:sp>
      <p:sp>
        <p:nvSpPr>
          <p:cNvPr id="10" name="标题 1"/>
          <p:cNvSpPr txBox="1">
            <a:spLocks noChangeArrowheads="1"/>
          </p:cNvSpPr>
          <p:nvPr/>
        </p:nvSpPr>
        <p:spPr bwMode="auto">
          <a:xfrm>
            <a:off x="2679700" y="206881"/>
            <a:ext cx="4191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3200" b="1" dirty="0" smtClean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Automation Types</a:t>
            </a:r>
            <a:endParaRPr lang="en-US" altLang="zh-CN" sz="32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760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7200" y="1003300"/>
            <a:ext cx="8382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Font typeface="Wingdings" charset="0"/>
              <a:buNone/>
            </a:pPr>
            <a:r>
              <a:rPr lang="en-US" altLang="zh-CN" sz="2500" dirty="0" smtClean="0">
                <a:latin typeface="Arial" charset="0"/>
              </a:rPr>
              <a:t>Sequence of processing (or assembly) operations is fixed by the equipment configuration</a:t>
            </a:r>
          </a:p>
          <a:p>
            <a:pPr eaLnBrk="1" hangingPunct="1">
              <a:buFont typeface="Wingdings" charset="0"/>
              <a:buNone/>
            </a:pPr>
            <a:r>
              <a:rPr lang="en-US" altLang="zh-CN" sz="2500" dirty="0" smtClean="0">
                <a:latin typeface="Arial" charset="0"/>
              </a:rPr>
              <a:t>Typical features:</a:t>
            </a:r>
          </a:p>
          <a:p>
            <a:pPr eaLnBrk="1" hangingPunct="1"/>
            <a:r>
              <a:rPr lang="en-US" altLang="zh-CN" sz="2500" dirty="0" smtClean="0">
                <a:latin typeface="Arial" charset="0"/>
              </a:rPr>
              <a:t>Suited to high production quantities</a:t>
            </a:r>
          </a:p>
          <a:p>
            <a:pPr eaLnBrk="1" hangingPunct="1"/>
            <a:r>
              <a:rPr lang="en-US" altLang="zh-CN" sz="2500" dirty="0" smtClean="0">
                <a:latin typeface="Arial" charset="0"/>
              </a:rPr>
              <a:t>High initial investment for custom-engineered equipment</a:t>
            </a:r>
          </a:p>
          <a:p>
            <a:pPr eaLnBrk="1" hangingPunct="1"/>
            <a:r>
              <a:rPr lang="en-US" altLang="zh-CN" sz="2500" dirty="0" smtClean="0">
                <a:latin typeface="Arial" charset="0"/>
              </a:rPr>
              <a:t>High production rates</a:t>
            </a:r>
          </a:p>
          <a:p>
            <a:pPr eaLnBrk="1" hangingPunct="1"/>
            <a:r>
              <a:rPr lang="en-US" altLang="zh-CN" sz="2500" dirty="0" smtClean="0">
                <a:latin typeface="Arial" charset="0"/>
              </a:rPr>
              <a:t>Relatively inflexible in accommodating product variety</a:t>
            </a:r>
            <a:endParaRPr lang="en-US" altLang="zh-CN" sz="2500" dirty="0">
              <a:latin typeface="Arial" charset="0"/>
            </a:endParaRPr>
          </a:p>
        </p:txBody>
      </p:sp>
      <p:sp>
        <p:nvSpPr>
          <p:cNvPr id="4" name="标题 1"/>
          <p:cNvSpPr txBox="1">
            <a:spLocks noChangeArrowheads="1"/>
          </p:cNvSpPr>
          <p:nvPr/>
        </p:nvSpPr>
        <p:spPr bwMode="auto">
          <a:xfrm>
            <a:off x="2679700" y="206881"/>
            <a:ext cx="4191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3200" b="1" dirty="0" smtClean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Fixed Automation</a:t>
            </a:r>
            <a:endParaRPr lang="en-US" altLang="zh-CN" sz="32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86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 noChangeArrowheads="1"/>
          </p:cNvSpPr>
          <p:nvPr/>
        </p:nvSpPr>
        <p:spPr bwMode="auto">
          <a:xfrm>
            <a:off x="2679700" y="206881"/>
            <a:ext cx="4191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3200" b="1" dirty="0" smtClean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Flexible Automation</a:t>
            </a:r>
            <a:endParaRPr lang="en-US" altLang="zh-CN" sz="32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804357"/>
            <a:ext cx="8305800" cy="3920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Font typeface="Wingdings" charset="0"/>
              <a:buNone/>
            </a:pPr>
            <a:r>
              <a:rPr lang="en-US" altLang="zh-CN" sz="2800" dirty="0" smtClean="0">
                <a:latin typeface="Arial" charset="0"/>
              </a:rPr>
              <a:t>System is capable of changing over from one job to the next with little lost time between jobs</a:t>
            </a:r>
          </a:p>
          <a:p>
            <a:pPr eaLnBrk="1" hangingPunct="1">
              <a:buFont typeface="Wingdings" charset="0"/>
              <a:buNone/>
            </a:pPr>
            <a:r>
              <a:rPr lang="en-US" altLang="zh-CN" sz="2800" dirty="0" smtClean="0">
                <a:latin typeface="Arial" charset="0"/>
              </a:rPr>
              <a:t>Typical features:</a:t>
            </a:r>
          </a:p>
          <a:p>
            <a:pPr eaLnBrk="1" hangingPunct="1"/>
            <a:r>
              <a:rPr lang="en-US" altLang="zh-CN" sz="2800" dirty="0" smtClean="0">
                <a:latin typeface="Arial" charset="0"/>
              </a:rPr>
              <a:t>High investment for custom-engineered system</a:t>
            </a:r>
          </a:p>
          <a:p>
            <a:pPr eaLnBrk="1" hangingPunct="1"/>
            <a:r>
              <a:rPr lang="en-US" altLang="zh-CN" sz="2800" dirty="0" smtClean="0">
                <a:latin typeface="Arial" charset="0"/>
              </a:rPr>
              <a:t>Continuous production of variable mixes of products</a:t>
            </a:r>
          </a:p>
          <a:p>
            <a:pPr eaLnBrk="1" hangingPunct="1"/>
            <a:r>
              <a:rPr lang="en-US" altLang="zh-CN" sz="2800" dirty="0" smtClean="0">
                <a:latin typeface="Arial" charset="0"/>
              </a:rPr>
              <a:t>Medium production rates</a:t>
            </a:r>
          </a:p>
          <a:p>
            <a:pPr eaLnBrk="1" hangingPunct="1"/>
            <a:r>
              <a:rPr lang="en-US" altLang="zh-CN" sz="2800" dirty="0" smtClean="0">
                <a:latin typeface="Arial" charset="0"/>
              </a:rPr>
              <a:t>Flexibility to deal with soft product variety</a:t>
            </a:r>
            <a:endParaRPr lang="en-US" altLang="zh-CN" sz="2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86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7"/>
          <p:cNvSpPr txBox="1">
            <a:spLocks noChangeArrowheads="1"/>
          </p:cNvSpPr>
          <p:nvPr/>
        </p:nvSpPr>
        <p:spPr bwMode="auto">
          <a:xfrm>
            <a:off x="685800" y="901700"/>
            <a:ext cx="7772400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altLang="zh-CN" sz="2200" dirty="0" smtClean="0">
                <a:latin typeface="Arial" charset="0"/>
              </a:rPr>
              <a:t>Capability to change the sequence of operations </a:t>
            </a:r>
            <a:r>
              <a:rPr lang="en-US" altLang="zh-CN" sz="2200" dirty="0" smtClean="0">
                <a:latin typeface="Arial" charset="0"/>
              </a:rPr>
              <a:t>throug</a:t>
            </a:r>
            <a:r>
              <a:rPr lang="en-US" altLang="zh-CN" sz="2200" dirty="0" smtClean="0">
                <a:latin typeface="Arial" charset="0"/>
              </a:rPr>
              <a:t>h</a:t>
            </a:r>
            <a:r>
              <a:rPr lang="en-US" altLang="zh-CN" sz="2200" dirty="0" smtClean="0">
                <a:latin typeface="Arial" charset="0"/>
              </a:rPr>
              <a:t> </a:t>
            </a:r>
            <a:r>
              <a:rPr lang="en-US" altLang="zh-CN" sz="2200" dirty="0" smtClean="0">
                <a:latin typeface="Arial" charset="0"/>
              </a:rPr>
              <a:t>reprogramming to accommodate different product configurations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altLang="zh-CN" sz="2200" dirty="0" smtClean="0">
                <a:latin typeface="Arial" charset="0"/>
              </a:rPr>
              <a:t>Typical features: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Arial" charset="0"/>
              </a:rPr>
              <a:t>High investment in programmable equipment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Arial" charset="0"/>
              </a:rPr>
              <a:t>Lower production rates than fixed automation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Arial" charset="0"/>
              </a:rPr>
              <a:t>Flexibility to deal with variations and changes in product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Arial" charset="0"/>
              </a:rPr>
              <a:t>Most suitable for batch production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Arial" charset="0"/>
              </a:rPr>
              <a:t>Physical setup and part program must be changed between jobs (batches)</a:t>
            </a:r>
            <a:endParaRPr lang="en-US" altLang="zh-CN" sz="2200" dirty="0">
              <a:latin typeface="Arial" charset="0"/>
            </a:endParaRPr>
          </a:p>
        </p:txBody>
      </p:sp>
      <p:sp>
        <p:nvSpPr>
          <p:cNvPr id="4" name="标题 1"/>
          <p:cNvSpPr txBox="1">
            <a:spLocks noChangeArrowheads="1"/>
          </p:cNvSpPr>
          <p:nvPr/>
        </p:nvSpPr>
        <p:spPr bwMode="auto">
          <a:xfrm>
            <a:off x="2679700" y="237659"/>
            <a:ext cx="5664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2800" b="1" dirty="0" smtClean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Programmable Automation</a:t>
            </a:r>
            <a:endParaRPr lang="en-US" altLang="zh-CN" sz="28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86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 noChangeArrowheads="1"/>
          </p:cNvSpPr>
          <p:nvPr/>
        </p:nvSpPr>
        <p:spPr bwMode="auto">
          <a:xfrm>
            <a:off x="2679700" y="206881"/>
            <a:ext cx="46609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3200" b="1" dirty="0" smtClean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Automation Principle</a:t>
            </a:r>
            <a:endParaRPr lang="en-US" altLang="zh-CN" sz="32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20700" y="939800"/>
            <a:ext cx="8229600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eaLnBrk="1" hangingPunct="1">
              <a:buFontTx/>
              <a:buAutoNum type="arabicPeriod"/>
            </a:pPr>
            <a:r>
              <a:rPr lang="en-US" altLang="zh-CN" sz="2200" dirty="0" smtClean="0">
                <a:latin typeface="Arial" charset="0"/>
              </a:rPr>
              <a:t>Understand the existing process </a:t>
            </a:r>
          </a:p>
          <a:p>
            <a:pPr marL="914400" lvl="1" indent="-457200" eaLnBrk="1" hangingPunct="1"/>
            <a:r>
              <a:rPr lang="en-US" altLang="zh-CN" sz="2200" dirty="0" smtClean="0">
                <a:latin typeface="Arial" charset="0"/>
              </a:rPr>
              <a:t>Input/output analysis</a:t>
            </a:r>
          </a:p>
          <a:p>
            <a:pPr marL="914400" lvl="1" indent="-457200" eaLnBrk="1" hangingPunct="1"/>
            <a:r>
              <a:rPr lang="en-US" altLang="zh-CN" sz="2200" dirty="0" smtClean="0">
                <a:latin typeface="Arial" charset="0"/>
              </a:rPr>
              <a:t>Value chain analysis</a:t>
            </a:r>
          </a:p>
          <a:p>
            <a:pPr marL="914400" lvl="1" indent="-457200" eaLnBrk="1" hangingPunct="1"/>
            <a:r>
              <a:rPr lang="en-US" altLang="zh-CN" sz="2200" dirty="0" smtClean="0">
                <a:latin typeface="Arial" charset="0"/>
              </a:rPr>
              <a:t>Charting techniques and mathematical modeling </a:t>
            </a:r>
          </a:p>
          <a:p>
            <a:pPr marL="457200" indent="-457200" eaLnBrk="1" hangingPunct="1">
              <a:buFontTx/>
              <a:buAutoNum type="arabicPeriod"/>
            </a:pPr>
            <a:r>
              <a:rPr lang="en-US" altLang="zh-CN" sz="2200" dirty="0" smtClean="0">
                <a:latin typeface="Arial" charset="0"/>
              </a:rPr>
              <a:t>Simplify the process </a:t>
            </a:r>
          </a:p>
          <a:p>
            <a:pPr marL="914400" lvl="1" indent="-457200" eaLnBrk="1" hangingPunct="1"/>
            <a:r>
              <a:rPr lang="en-US" altLang="zh-CN" sz="2200" dirty="0" smtClean="0">
                <a:latin typeface="Arial" charset="0"/>
              </a:rPr>
              <a:t>Reduce unnecessary steps and moves </a:t>
            </a:r>
          </a:p>
          <a:p>
            <a:pPr marL="457200" indent="-457200" eaLnBrk="1" hangingPunct="1">
              <a:buFontTx/>
              <a:buAutoNum type="arabicPeriod"/>
            </a:pPr>
            <a:r>
              <a:rPr lang="en-US" altLang="zh-CN" sz="2200" dirty="0" smtClean="0">
                <a:latin typeface="Arial" charset="0"/>
              </a:rPr>
              <a:t>Automate the process</a:t>
            </a:r>
          </a:p>
          <a:p>
            <a:pPr marL="914400" lvl="1" indent="-457200" eaLnBrk="1" hangingPunct="1"/>
            <a:r>
              <a:rPr lang="en-US" altLang="zh-CN" sz="2200" dirty="0" smtClean="0">
                <a:latin typeface="Arial" charset="0"/>
              </a:rPr>
              <a:t>Ten strategies for automation and production systems</a:t>
            </a:r>
          </a:p>
          <a:p>
            <a:pPr marL="914400" lvl="1" indent="-457200" eaLnBrk="1" hangingPunct="1"/>
            <a:r>
              <a:rPr lang="en-US" altLang="zh-CN" sz="2200" dirty="0" smtClean="0">
                <a:latin typeface="Arial" charset="0"/>
              </a:rPr>
              <a:t>Automation migration strategy</a:t>
            </a:r>
            <a:endParaRPr lang="en-US" altLang="zh-CN" sz="2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86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85800" y="939800"/>
            <a:ext cx="81534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eaLnBrk="1" hangingPunct="1">
              <a:buFontTx/>
              <a:buAutoNum type="arabicPeriod"/>
            </a:pPr>
            <a:r>
              <a:rPr lang="en-US" altLang="zh-CN" sz="2000" dirty="0" smtClean="0">
                <a:latin typeface="Arial" charset="0"/>
              </a:rPr>
              <a:t>Specialization of </a:t>
            </a:r>
            <a:r>
              <a:rPr lang="en-US" altLang="zh-CN" sz="2000" dirty="0" smtClean="0">
                <a:latin typeface="Arial" charset="0"/>
              </a:rPr>
              <a:t>operations </a:t>
            </a:r>
            <a:r>
              <a:rPr lang="zh-CN" altLang="en-US" sz="2000" dirty="0" smtClean="0">
                <a:latin typeface="Arial" charset="0"/>
              </a:rPr>
              <a:t>（定制化）</a:t>
            </a:r>
            <a:endParaRPr lang="en-US" altLang="zh-CN" sz="2000" dirty="0" smtClean="0">
              <a:latin typeface="Arial" charset="0"/>
            </a:endParaRPr>
          </a:p>
          <a:p>
            <a:pPr marL="457200" indent="-457200" eaLnBrk="1" hangingPunct="1">
              <a:buFontTx/>
              <a:buAutoNum type="arabicPeriod"/>
            </a:pPr>
            <a:r>
              <a:rPr lang="en-US" altLang="zh-CN" sz="2000" dirty="0" smtClean="0">
                <a:latin typeface="Arial" charset="0"/>
              </a:rPr>
              <a:t>Combined </a:t>
            </a:r>
            <a:r>
              <a:rPr lang="en-US" altLang="zh-CN" sz="2000" dirty="0" smtClean="0">
                <a:latin typeface="Arial" charset="0"/>
              </a:rPr>
              <a:t>operations </a:t>
            </a:r>
            <a:r>
              <a:rPr lang="zh-CN" altLang="en-US" sz="2000" dirty="0" smtClean="0">
                <a:latin typeface="Arial" charset="0"/>
              </a:rPr>
              <a:t>（整合化）</a:t>
            </a:r>
            <a:endParaRPr lang="en-US" altLang="zh-CN" sz="2000" dirty="0" smtClean="0">
              <a:latin typeface="Arial" charset="0"/>
            </a:endParaRPr>
          </a:p>
          <a:p>
            <a:pPr marL="457200" indent="-457200" eaLnBrk="1" hangingPunct="1">
              <a:buFontTx/>
              <a:buAutoNum type="arabicPeriod"/>
            </a:pPr>
            <a:r>
              <a:rPr lang="en-US" altLang="zh-CN" sz="2000" dirty="0" smtClean="0">
                <a:latin typeface="Arial" charset="0"/>
              </a:rPr>
              <a:t>Simultaneous </a:t>
            </a:r>
            <a:r>
              <a:rPr lang="en-US" altLang="zh-CN" sz="2000" dirty="0" smtClean="0">
                <a:latin typeface="Arial" charset="0"/>
              </a:rPr>
              <a:t>operations </a:t>
            </a:r>
            <a:r>
              <a:rPr lang="zh-CN" altLang="en-US" sz="2000" dirty="0" smtClean="0">
                <a:latin typeface="Arial" charset="0"/>
              </a:rPr>
              <a:t>（同步化）</a:t>
            </a:r>
            <a:endParaRPr lang="en-US" altLang="zh-CN" sz="2000" dirty="0" smtClean="0">
              <a:latin typeface="Arial" charset="0"/>
            </a:endParaRPr>
          </a:p>
          <a:p>
            <a:pPr marL="457200" indent="-457200" eaLnBrk="1" hangingPunct="1">
              <a:buFontTx/>
              <a:buAutoNum type="arabicPeriod"/>
            </a:pPr>
            <a:r>
              <a:rPr lang="en-US" altLang="zh-CN" sz="2000" dirty="0" smtClean="0">
                <a:latin typeface="Arial" charset="0"/>
              </a:rPr>
              <a:t>Integration of </a:t>
            </a:r>
            <a:r>
              <a:rPr lang="en-US" altLang="zh-CN" sz="2000" dirty="0" smtClean="0">
                <a:latin typeface="Arial" charset="0"/>
              </a:rPr>
              <a:t>operations </a:t>
            </a:r>
            <a:r>
              <a:rPr lang="zh-CN" altLang="en-US" sz="2000" dirty="0" smtClean="0">
                <a:latin typeface="Arial" charset="0"/>
              </a:rPr>
              <a:t>（</a:t>
            </a:r>
            <a:r>
              <a:rPr lang="zh-CN" altLang="en-US" sz="2000" dirty="0" smtClean="0">
                <a:latin typeface="Arial" charset="0"/>
              </a:rPr>
              <a:t>集成化</a:t>
            </a:r>
            <a:r>
              <a:rPr lang="zh-CN" altLang="en-US" sz="2000" dirty="0" smtClean="0">
                <a:latin typeface="Arial" charset="0"/>
              </a:rPr>
              <a:t>）</a:t>
            </a:r>
            <a:endParaRPr lang="en-US" altLang="zh-CN" sz="2000" dirty="0" smtClean="0">
              <a:latin typeface="Arial" charset="0"/>
            </a:endParaRPr>
          </a:p>
          <a:p>
            <a:pPr marL="457200" indent="-457200" eaLnBrk="1" hangingPunct="1">
              <a:buFontTx/>
              <a:buAutoNum type="arabicPeriod"/>
            </a:pPr>
            <a:r>
              <a:rPr lang="en-US" altLang="zh-CN" sz="2000" dirty="0" smtClean="0">
                <a:latin typeface="Arial" charset="0"/>
              </a:rPr>
              <a:t>Increased </a:t>
            </a:r>
            <a:r>
              <a:rPr lang="en-US" altLang="zh-CN" sz="2000" dirty="0" smtClean="0">
                <a:latin typeface="Arial" charset="0"/>
              </a:rPr>
              <a:t>flexibility </a:t>
            </a:r>
            <a:r>
              <a:rPr lang="zh-CN" altLang="en-US" sz="2000" dirty="0" smtClean="0">
                <a:latin typeface="Arial" charset="0"/>
              </a:rPr>
              <a:t>（柔性）</a:t>
            </a:r>
            <a:endParaRPr lang="en-US" altLang="zh-CN" sz="2000" dirty="0" smtClean="0">
              <a:latin typeface="Arial" charset="0"/>
            </a:endParaRPr>
          </a:p>
          <a:p>
            <a:pPr marL="457200" indent="-457200" eaLnBrk="1" hangingPunct="1">
              <a:buFontTx/>
              <a:buAutoNum type="arabicPeriod"/>
            </a:pPr>
            <a:r>
              <a:rPr lang="en-US" altLang="zh-CN" sz="2000" dirty="0" smtClean="0">
                <a:latin typeface="Arial" charset="0"/>
              </a:rPr>
              <a:t>Improved material handling and </a:t>
            </a:r>
            <a:r>
              <a:rPr lang="en-US" altLang="zh-CN" sz="2000" dirty="0" smtClean="0">
                <a:latin typeface="Arial" charset="0"/>
              </a:rPr>
              <a:t>storage </a:t>
            </a:r>
            <a:r>
              <a:rPr lang="zh-CN" altLang="en-US" sz="2000" dirty="0" smtClean="0">
                <a:latin typeface="Arial" charset="0"/>
              </a:rPr>
              <a:t>（改善物流）</a:t>
            </a:r>
            <a:endParaRPr lang="en-US" altLang="zh-CN" sz="2000" dirty="0" smtClean="0">
              <a:latin typeface="Arial" charset="0"/>
            </a:endParaRPr>
          </a:p>
          <a:p>
            <a:pPr marL="457200" indent="-457200" eaLnBrk="1" hangingPunct="1">
              <a:buFontTx/>
              <a:buAutoNum type="arabicPeriod"/>
            </a:pPr>
            <a:r>
              <a:rPr lang="en-US" altLang="zh-CN" sz="2000" dirty="0" smtClean="0">
                <a:latin typeface="Arial" charset="0"/>
              </a:rPr>
              <a:t>On-line </a:t>
            </a:r>
            <a:r>
              <a:rPr lang="en-US" altLang="zh-CN" sz="2000" dirty="0" smtClean="0">
                <a:latin typeface="Arial" charset="0"/>
              </a:rPr>
              <a:t>inspection </a:t>
            </a:r>
            <a:r>
              <a:rPr lang="zh-CN" altLang="en-US" sz="2000" dirty="0" smtClean="0">
                <a:latin typeface="Arial" charset="0"/>
              </a:rPr>
              <a:t>（在线检测）</a:t>
            </a:r>
            <a:endParaRPr lang="en-US" altLang="zh-CN" sz="2000" dirty="0" smtClean="0">
              <a:latin typeface="Arial" charset="0"/>
            </a:endParaRPr>
          </a:p>
          <a:p>
            <a:pPr marL="457200" indent="-457200" eaLnBrk="1" hangingPunct="1">
              <a:buFontTx/>
              <a:buAutoNum type="arabicPeriod"/>
            </a:pPr>
            <a:r>
              <a:rPr lang="en-US" altLang="zh-CN" sz="2000" dirty="0" smtClean="0">
                <a:latin typeface="Arial" charset="0"/>
              </a:rPr>
              <a:t>Process control and </a:t>
            </a:r>
            <a:r>
              <a:rPr lang="en-US" altLang="zh-CN" sz="2000" dirty="0" smtClean="0">
                <a:latin typeface="Arial" charset="0"/>
              </a:rPr>
              <a:t>optimization </a:t>
            </a:r>
            <a:r>
              <a:rPr lang="zh-CN" altLang="en-US" sz="2000" dirty="0" smtClean="0">
                <a:latin typeface="Arial" charset="0"/>
              </a:rPr>
              <a:t>（工艺优化）</a:t>
            </a:r>
            <a:endParaRPr lang="en-US" altLang="zh-CN" sz="2000" dirty="0" smtClean="0">
              <a:latin typeface="Arial" charset="0"/>
            </a:endParaRPr>
          </a:p>
          <a:p>
            <a:pPr marL="457200" indent="-457200" eaLnBrk="1" hangingPunct="1">
              <a:buFontTx/>
              <a:buAutoNum type="arabicPeriod"/>
            </a:pPr>
            <a:r>
              <a:rPr lang="en-US" altLang="zh-CN" sz="2000" dirty="0" smtClean="0">
                <a:latin typeface="Arial" charset="0"/>
              </a:rPr>
              <a:t>Plant operations </a:t>
            </a:r>
            <a:r>
              <a:rPr lang="en-US" altLang="zh-CN" sz="2000" dirty="0" smtClean="0">
                <a:latin typeface="Arial" charset="0"/>
              </a:rPr>
              <a:t>control </a:t>
            </a:r>
            <a:r>
              <a:rPr lang="zh-CN" altLang="en-US" sz="2000" dirty="0" smtClean="0">
                <a:latin typeface="Arial" charset="0"/>
              </a:rPr>
              <a:t>（设备操作控制工厂级或车间级）</a:t>
            </a:r>
            <a:endParaRPr lang="en-US" altLang="zh-CN" sz="2000" dirty="0" smtClean="0">
              <a:latin typeface="Arial" charset="0"/>
            </a:endParaRPr>
          </a:p>
          <a:p>
            <a:pPr marL="457200" indent="-457200" eaLnBrk="1" hangingPunct="1">
              <a:buFontTx/>
              <a:buAutoNum type="arabicPeriod"/>
            </a:pPr>
            <a:r>
              <a:rPr lang="en-US" altLang="zh-CN" sz="2000" dirty="0" smtClean="0">
                <a:latin typeface="Arial" charset="0"/>
              </a:rPr>
              <a:t>Computer-integrated </a:t>
            </a:r>
            <a:r>
              <a:rPr lang="en-US" altLang="zh-CN" sz="2000" dirty="0" smtClean="0">
                <a:latin typeface="Arial" charset="0"/>
              </a:rPr>
              <a:t>manufacturing </a:t>
            </a:r>
            <a:r>
              <a:rPr lang="zh-CN" altLang="en-US" sz="2000" dirty="0" smtClean="0">
                <a:latin typeface="Arial" charset="0"/>
              </a:rPr>
              <a:t>（计算机即成制造</a:t>
            </a:r>
            <a:r>
              <a:rPr lang="zh-CN" altLang="zh-CN" sz="2000" dirty="0">
                <a:latin typeface="Arial" charset="0"/>
              </a:rPr>
              <a:t>）</a:t>
            </a:r>
            <a:endParaRPr lang="en-US" altLang="zh-CN" sz="2000" dirty="0">
              <a:latin typeface="Arial" charset="0"/>
            </a:endParaRPr>
          </a:p>
        </p:txBody>
      </p:sp>
      <p:sp>
        <p:nvSpPr>
          <p:cNvPr id="4" name="标题 1"/>
          <p:cNvSpPr txBox="1">
            <a:spLocks noChangeArrowheads="1"/>
          </p:cNvSpPr>
          <p:nvPr/>
        </p:nvSpPr>
        <p:spPr bwMode="auto">
          <a:xfrm>
            <a:off x="2679700" y="206881"/>
            <a:ext cx="46609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3200" b="1" dirty="0" smtClean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Automation Strategies</a:t>
            </a:r>
            <a:endParaRPr lang="en-US" altLang="zh-CN" sz="32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86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850900"/>
            <a:ext cx="8102600" cy="388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"/>
          <p:cNvSpPr txBox="1">
            <a:spLocks noChangeArrowheads="1"/>
          </p:cNvSpPr>
          <p:nvPr/>
        </p:nvSpPr>
        <p:spPr bwMode="auto">
          <a:xfrm>
            <a:off x="2679700" y="206881"/>
            <a:ext cx="46609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3200" b="1" dirty="0" smtClean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Migration Strategy</a:t>
            </a:r>
            <a:endParaRPr lang="en-US" altLang="zh-CN" sz="32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86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 noChangeArrowheads="1"/>
          </p:cNvSpPr>
          <p:nvPr/>
        </p:nvSpPr>
        <p:spPr bwMode="auto">
          <a:xfrm>
            <a:off x="2679700" y="206881"/>
            <a:ext cx="46609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3200" b="1" dirty="0" smtClean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Automation Topic</a:t>
            </a:r>
            <a:endParaRPr lang="en-US" altLang="zh-CN" sz="32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9900" y="939800"/>
            <a:ext cx="4127500" cy="367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IE" sz="2000" dirty="0" smtClean="0">
                <a:latin typeface="Arial" charset="0"/>
              </a:rPr>
              <a:t>Definition of Industrial Automation</a:t>
            </a:r>
          </a:p>
          <a:p>
            <a:pPr eaLnBrk="1" hangingPunct="1"/>
            <a:r>
              <a:rPr lang="en-IE" sz="2000" dirty="0" smtClean="0">
                <a:latin typeface="Arial" charset="0"/>
              </a:rPr>
              <a:t>Mathematical Models for Manufacturing</a:t>
            </a:r>
          </a:p>
          <a:p>
            <a:pPr eaLnBrk="1" hangingPunct="1"/>
            <a:r>
              <a:rPr lang="en-IE" sz="2000" dirty="0" smtClean="0">
                <a:latin typeface="Arial" charset="0"/>
              </a:rPr>
              <a:t>Industrial Systems</a:t>
            </a:r>
          </a:p>
          <a:p>
            <a:pPr lvl="1" eaLnBrk="1" hangingPunct="1"/>
            <a:r>
              <a:rPr lang="en-IE" sz="2000" dirty="0" smtClean="0">
                <a:latin typeface="Arial" charset="0"/>
              </a:rPr>
              <a:t>Control Systems</a:t>
            </a:r>
          </a:p>
          <a:p>
            <a:pPr lvl="1" eaLnBrk="1" hangingPunct="1"/>
            <a:r>
              <a:rPr lang="en-IE" sz="2000" dirty="0" smtClean="0">
                <a:latin typeface="Arial" charset="0"/>
              </a:rPr>
              <a:t>Sensors and Actuators</a:t>
            </a:r>
          </a:p>
          <a:p>
            <a:pPr lvl="1" eaLnBrk="1" hangingPunct="1"/>
            <a:r>
              <a:rPr lang="en-IE" sz="2000" dirty="0" smtClean="0">
                <a:latin typeface="Arial" charset="0"/>
              </a:rPr>
              <a:t>Automated Machine Tools</a:t>
            </a:r>
          </a:p>
          <a:p>
            <a:pPr lvl="1" eaLnBrk="1" hangingPunct="1"/>
            <a:r>
              <a:rPr lang="en-IE" sz="2000" dirty="0" smtClean="0">
                <a:latin typeface="Arial" charset="0"/>
              </a:rPr>
              <a:t>Industrial Robotics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762500" y="939800"/>
            <a:ext cx="3975100" cy="367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eaLnBrk="1" hangingPunct="1"/>
            <a:r>
              <a:rPr lang="en-IE" sz="2000" dirty="0" smtClean="0">
                <a:latin typeface="Arial" charset="0"/>
              </a:rPr>
              <a:t>Logic Controllers</a:t>
            </a:r>
          </a:p>
          <a:p>
            <a:pPr lvl="1" eaLnBrk="1" hangingPunct="1"/>
            <a:r>
              <a:rPr lang="en-IE" sz="2000" dirty="0" smtClean="0">
                <a:latin typeface="Arial" charset="0"/>
              </a:rPr>
              <a:t>Handling Systems</a:t>
            </a:r>
          </a:p>
          <a:p>
            <a:pPr lvl="1" eaLnBrk="1" hangingPunct="1"/>
            <a:r>
              <a:rPr lang="en-IE" sz="2000" dirty="0" smtClean="0">
                <a:latin typeface="Arial" charset="0"/>
              </a:rPr>
              <a:t>Storage Systems</a:t>
            </a:r>
          </a:p>
          <a:p>
            <a:pPr lvl="1" eaLnBrk="1" hangingPunct="1"/>
            <a:r>
              <a:rPr lang="en-IE" sz="2000" dirty="0" smtClean="0">
                <a:latin typeface="Arial" charset="0"/>
              </a:rPr>
              <a:t>Identification Systems</a:t>
            </a:r>
          </a:p>
          <a:p>
            <a:pPr lvl="1" eaLnBrk="1" hangingPunct="1"/>
            <a:r>
              <a:rPr lang="en-IE" sz="2000" dirty="0" smtClean="0">
                <a:latin typeface="Arial" charset="0"/>
              </a:rPr>
              <a:t>Manufacturing Cells</a:t>
            </a:r>
          </a:p>
          <a:p>
            <a:pPr lvl="1" eaLnBrk="1" hangingPunct="1"/>
            <a:r>
              <a:rPr lang="en-IE" sz="2000" dirty="0" smtClean="0">
                <a:latin typeface="Arial" charset="0"/>
              </a:rPr>
              <a:t>Assembly Lines</a:t>
            </a:r>
          </a:p>
          <a:p>
            <a:pPr lvl="1" eaLnBrk="1" hangingPunct="1"/>
            <a:r>
              <a:rPr lang="en-IE" sz="2000" dirty="0" smtClean="0">
                <a:latin typeface="Arial" charset="0"/>
              </a:rPr>
              <a:t>Flexible Manufacturing Systems</a:t>
            </a:r>
          </a:p>
          <a:p>
            <a:pPr eaLnBrk="1" hangingPunct="1"/>
            <a:endParaRPr lang="en-US" altLang="zh-CN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86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4"/>
          <p:cNvSpPr txBox="1">
            <a:spLocks noChangeArrowheads="1"/>
          </p:cNvSpPr>
          <p:nvPr/>
        </p:nvSpPr>
        <p:spPr bwMode="auto">
          <a:xfrm>
            <a:off x="1117601" y="1431925"/>
            <a:ext cx="7188200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buFontTx/>
              <a:buNone/>
            </a:pPr>
            <a:r>
              <a:rPr kumimoji="0" lang="en-US" altLang="zh-CN" sz="6600" dirty="0" smtClean="0">
                <a:solidFill>
                  <a:schemeClr val="bg2"/>
                </a:solidFill>
              </a:rPr>
              <a:t>Simple technical concept </a:t>
            </a:r>
            <a:endParaRPr kumimoji="0" lang="zh-CN" altLang="en-US" sz="6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086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/>
          </p:cNvSpPr>
          <p:nvPr/>
        </p:nvSpPr>
        <p:spPr bwMode="auto">
          <a:xfrm>
            <a:off x="260350" y="4158935"/>
            <a:ext cx="8032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just"/>
            <a:r>
              <a:rPr lang="en-US" altLang="zh-CN" sz="1800" dirty="0">
                <a:solidFill>
                  <a:srgbClr val="000000"/>
                </a:solidFill>
                <a:ea typeface="宋体" charset="0"/>
                <a:cs typeface="Gill Sans" charset="0"/>
              </a:rPr>
              <a:t>FIGURE 14.4  Two types of transfer mechanisms: (a) straight, and (b) circular patterns.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76325"/>
            <a:ext cx="7937500" cy="286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2679700" y="206881"/>
            <a:ext cx="46609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3200" b="1" dirty="0" smtClean="0"/>
              <a:t>Transfer Mechanisms</a:t>
            </a:r>
            <a:endParaRPr lang="en-US" altLang="zh-CN" sz="32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86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 noChangeArrowheads="1"/>
          </p:cNvSpPr>
          <p:nvPr/>
        </p:nvSpPr>
        <p:spPr bwMode="auto">
          <a:xfrm>
            <a:off x="3754439" y="206881"/>
            <a:ext cx="2392362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3200" b="1" dirty="0" smtClean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Key Trends</a:t>
            </a:r>
            <a:endParaRPr lang="en-US" altLang="zh-CN" sz="32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2900" y="811758"/>
            <a:ext cx="8534400" cy="3773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ct val="40000"/>
              </a:spcAft>
              <a:buFont typeface="Symbol" charset="2"/>
              <a:buChar char="-"/>
            </a:pPr>
            <a:r>
              <a:rPr lang="en-US" altLang="zh-CN" sz="2600" dirty="0" smtClean="0"/>
              <a:t>Drive to more energy efficient systems</a:t>
            </a:r>
          </a:p>
          <a:p>
            <a:pPr marL="342900" indent="-342900">
              <a:spcAft>
                <a:spcPct val="40000"/>
              </a:spcAft>
              <a:buFont typeface="Symbol" charset="2"/>
              <a:buChar char="-"/>
            </a:pPr>
            <a:r>
              <a:rPr lang="en-US" altLang="zh-CN" sz="2600" dirty="0" smtClean="0"/>
              <a:t>Expanding competitive situation world wide is driving need for increase productivity, quality and throughput (need better / finer control)</a:t>
            </a:r>
          </a:p>
          <a:p>
            <a:pPr marL="342900" indent="-342900">
              <a:spcAft>
                <a:spcPct val="40000"/>
              </a:spcAft>
              <a:buFont typeface="Symbol" charset="2"/>
              <a:buChar char="-"/>
            </a:pPr>
            <a:r>
              <a:rPr lang="en-US" altLang="zh-CN" sz="2600" dirty="0" smtClean="0"/>
              <a:t>Increased diagnostics to reduce maintenance and down time </a:t>
            </a:r>
          </a:p>
          <a:p>
            <a:pPr marL="342900" indent="-342900">
              <a:spcAft>
                <a:spcPct val="40000"/>
              </a:spcAft>
              <a:buFont typeface="Symbol" charset="2"/>
              <a:buChar char="-"/>
            </a:pPr>
            <a:r>
              <a:rPr lang="en-US" altLang="zh-CN" sz="2600" dirty="0" smtClean="0"/>
              <a:t>Increase adoption of wireless for non critical </a:t>
            </a:r>
            <a:r>
              <a:rPr lang="en-US" altLang="zh-CN" sz="2600" dirty="0" smtClean="0"/>
              <a:t>applications</a:t>
            </a:r>
            <a:endParaRPr lang="en-US" altLang="zh-CN" sz="2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/>
        </p:nvSpPr>
        <p:spPr bwMode="auto">
          <a:xfrm>
            <a:off x="1241425" y="4217099"/>
            <a:ext cx="63627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just"/>
            <a:r>
              <a:rPr lang="en-US" altLang="zh-CN" sz="1600" dirty="0">
                <a:solidFill>
                  <a:srgbClr val="000000"/>
                </a:solidFill>
                <a:ea typeface="宋体" charset="0"/>
                <a:cs typeface="Gill Sans" charset="0"/>
              </a:rPr>
              <a:t>FIGURE 14.5  A traditional transfer line for producing engine blocks and cylinder heads. </a:t>
            </a:r>
            <a:r>
              <a:rPr lang="en-US" altLang="zh-CN" sz="1600" i="1" dirty="0">
                <a:solidFill>
                  <a:srgbClr val="000000"/>
                </a:solidFill>
                <a:ea typeface="宋体" charset="0"/>
                <a:cs typeface="Gill Sans" charset="0"/>
              </a:rPr>
              <a:t>Source:</a:t>
            </a:r>
            <a:r>
              <a:rPr lang="en-US" altLang="zh-CN" sz="1600" dirty="0">
                <a:solidFill>
                  <a:srgbClr val="000000"/>
                </a:solidFill>
                <a:ea typeface="宋体" charset="0"/>
                <a:cs typeface="Gill Sans" charset="0"/>
              </a:rPr>
              <a:t> Ford Motor Company.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25" y="882956"/>
            <a:ext cx="6543675" cy="333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>
            <a:spLocks noChangeArrowheads="1"/>
          </p:cNvSpPr>
          <p:nvPr/>
        </p:nvSpPr>
        <p:spPr bwMode="auto">
          <a:xfrm>
            <a:off x="2679700" y="206881"/>
            <a:ext cx="46609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3200" b="1" dirty="0" smtClean="0"/>
              <a:t>Transfer Line</a:t>
            </a:r>
            <a:endParaRPr lang="en-US" altLang="zh-CN" sz="32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405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/>
        </p:nvSpPr>
        <p:spPr bwMode="auto">
          <a:xfrm>
            <a:off x="177800" y="3594100"/>
            <a:ext cx="3251200" cy="109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just"/>
            <a:r>
              <a:rPr lang="en-US" altLang="zh-CN" sz="1400" dirty="0">
                <a:solidFill>
                  <a:srgbClr val="000000"/>
                </a:solidFill>
                <a:ea typeface="宋体" charset="0"/>
                <a:cs typeface="Gill Sans" charset="0"/>
              </a:rPr>
              <a:t>FIGURE 14.8  Schematic illustration of the components of (a) an open-loop, and (b) a closed-loop control system for a numerical control machine. (DAC is digital-to-analog converter.)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952500"/>
            <a:ext cx="2324100" cy="239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3327400" y="1111250"/>
            <a:ext cx="52451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just"/>
            <a:r>
              <a:rPr lang="en-US" altLang="zh-CN" sz="1800" dirty="0">
                <a:solidFill>
                  <a:srgbClr val="000000"/>
                </a:solidFill>
                <a:ea typeface="宋体" charset="0"/>
                <a:cs typeface="Gill Sans" charset="0"/>
              </a:rPr>
              <a:t>FIGURE 14.7  Schematic illustration of the major components of a numerical control machine tool. 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566" y="2039840"/>
            <a:ext cx="5214434" cy="253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2679700" y="206881"/>
            <a:ext cx="46609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3200" b="1" dirty="0" smtClean="0"/>
              <a:t>Numerical Control</a:t>
            </a:r>
            <a:endParaRPr lang="en-US" altLang="zh-CN" sz="32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405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990601"/>
            <a:ext cx="4851400" cy="363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/>
          </p:cNvSpPr>
          <p:nvPr/>
        </p:nvSpPr>
        <p:spPr bwMode="auto">
          <a:xfrm>
            <a:off x="5410200" y="1727200"/>
            <a:ext cx="34925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just"/>
            <a:r>
              <a:rPr lang="en-US" altLang="zh-CN" sz="1800" dirty="0">
                <a:solidFill>
                  <a:srgbClr val="000000"/>
                </a:solidFill>
                <a:ea typeface="宋体" charset="0"/>
                <a:cs typeface="Gill Sans" charset="0"/>
              </a:rPr>
              <a:t>FIGURE 14.9  (a) Direct measurement of the linear displacement of a machine-tool worktable. (b) and (c) Indirect measurement methods.</a:t>
            </a:r>
          </a:p>
        </p:txBody>
      </p:sp>
      <p:sp>
        <p:nvSpPr>
          <p:cNvPr id="5" name="标题 1"/>
          <p:cNvSpPr txBox="1">
            <a:spLocks noChangeArrowheads="1"/>
          </p:cNvSpPr>
          <p:nvPr/>
        </p:nvSpPr>
        <p:spPr bwMode="auto">
          <a:xfrm>
            <a:off x="2679700" y="268436"/>
            <a:ext cx="54991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2400" b="1" dirty="0" smtClean="0"/>
              <a:t>Displacement Measurement</a:t>
            </a:r>
            <a:endParaRPr lang="en-US" altLang="zh-CN" sz="24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405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/>
        </p:nvSpPr>
        <p:spPr bwMode="auto">
          <a:xfrm>
            <a:off x="88900" y="3257550"/>
            <a:ext cx="2679700" cy="1375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just"/>
            <a:r>
              <a:rPr lang="en-US" altLang="zh-CN" sz="1200" dirty="0">
                <a:solidFill>
                  <a:srgbClr val="000000"/>
                </a:solidFill>
                <a:ea typeface="宋体" charset="0"/>
                <a:cs typeface="Gill Sans" charset="0"/>
              </a:rPr>
              <a:t>FIGURE 14.11  Types of interpolation in numerical control: (a) linear; (b) continuous path approximated by incremental straight lines; and (c) circular. 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003300"/>
            <a:ext cx="4826000" cy="178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5410200" y="901700"/>
            <a:ext cx="359410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just"/>
            <a:r>
              <a:rPr lang="en-US" altLang="zh-CN" sz="1400" dirty="0">
                <a:solidFill>
                  <a:srgbClr val="000000"/>
                </a:solidFill>
                <a:ea typeface="宋体" charset="0"/>
                <a:cs typeface="Gill Sans" charset="0"/>
              </a:rPr>
              <a:t>FIGURE 14.10  Movement of tools in numerical control machining. (a) Point-to-point system: The drill bit drills a hole at position 1, is then retracted and moved to position 2, and so on. (b) Continuous path by a milling cutter; note that the cutter path is compensated for by the cutter radius. This path can also compensate for cutter wear.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3257550"/>
            <a:ext cx="5816600" cy="1375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2679700" y="268436"/>
            <a:ext cx="54991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2400" b="1" dirty="0" smtClean="0"/>
              <a:t>Tool Movement &amp; Interpolation</a:t>
            </a:r>
            <a:endParaRPr lang="en-US" altLang="zh-CN" sz="24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405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/>
        </p:nvSpPr>
        <p:spPr bwMode="auto">
          <a:xfrm>
            <a:off x="952500" y="3987800"/>
            <a:ext cx="78105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just"/>
            <a:r>
              <a:rPr lang="en-US" altLang="zh-CN" sz="1400" dirty="0">
                <a:solidFill>
                  <a:srgbClr val="000000"/>
                </a:solidFill>
                <a:ea typeface="宋体" charset="0"/>
                <a:cs typeface="Gill Sans" charset="0"/>
              </a:rPr>
              <a:t>FIGURE 14.12  (a) Schematic illustration of drilling, boring, and milling operations with various cutter paths. (b) Machining a sculptured surface on a five-axis numerical control machine. </a:t>
            </a:r>
            <a:r>
              <a:rPr lang="en-US" altLang="zh-CN" sz="1400" i="1" dirty="0">
                <a:solidFill>
                  <a:srgbClr val="000000"/>
                </a:solidFill>
                <a:ea typeface="宋体" charset="0"/>
                <a:cs typeface="Gill Sans" charset="0"/>
              </a:rPr>
              <a:t>Source:</a:t>
            </a:r>
            <a:r>
              <a:rPr lang="en-US" altLang="zh-CN" sz="1400" dirty="0">
                <a:solidFill>
                  <a:srgbClr val="000000"/>
                </a:solidFill>
                <a:ea typeface="宋体" charset="0"/>
                <a:cs typeface="Gill Sans" charset="0"/>
              </a:rPr>
              <a:t> The Ingersoll Milling Machine Co.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899" y="965200"/>
            <a:ext cx="6643421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>
            <a:spLocks noChangeArrowheads="1"/>
          </p:cNvSpPr>
          <p:nvPr/>
        </p:nvSpPr>
        <p:spPr bwMode="auto">
          <a:xfrm>
            <a:off x="2679700" y="206881"/>
            <a:ext cx="54991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3200" b="1" dirty="0" smtClean="0"/>
              <a:t>CNC Operations</a:t>
            </a:r>
            <a:endParaRPr lang="en-US" altLang="zh-CN" sz="32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405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/>
        </p:nvSpPr>
        <p:spPr bwMode="auto">
          <a:xfrm>
            <a:off x="4699000" y="1206500"/>
            <a:ext cx="41529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just"/>
            <a:r>
              <a:rPr lang="en-US" altLang="zh-CN" sz="1200" dirty="0">
                <a:solidFill>
                  <a:srgbClr val="000000"/>
                </a:solidFill>
                <a:ea typeface="宋体" charset="0"/>
                <a:cs typeface="Gill Sans" charset="0"/>
              </a:rPr>
              <a:t>FIGURE 14.13  Schematic illustration of the application of adaptive control (AC) for a turning operation. The system monitors such parameters as cutting force, torque, and vibrations; if they are excessive, AC modifies process variables, such as feed and depth of cut, to bring them back to acceptable levels. 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946150"/>
            <a:ext cx="4064000" cy="241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342900" y="3498850"/>
            <a:ext cx="364490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just"/>
            <a:r>
              <a:rPr lang="en-US" altLang="zh-CN" sz="1200" dirty="0">
                <a:solidFill>
                  <a:srgbClr val="000000"/>
                </a:solidFill>
                <a:ea typeface="宋体" charset="0"/>
                <a:cs typeface="Gill Sans" charset="0"/>
              </a:rPr>
              <a:t>FIGURE 14.14  An example of adaptive control in slab milling. As the depth of cut or the width of cut increases, the cutting forces and the torque increase; the system senses this increase and automatically reduces the feed to avoid excessive forces or tool breakage. </a:t>
            </a:r>
            <a:r>
              <a:rPr lang="en-US" altLang="zh-CN" sz="1200" i="1" dirty="0">
                <a:solidFill>
                  <a:srgbClr val="000000"/>
                </a:solidFill>
                <a:ea typeface="宋体" charset="0"/>
                <a:cs typeface="Gill Sans" charset="0"/>
              </a:rPr>
              <a:t>Source:</a:t>
            </a:r>
            <a:r>
              <a:rPr lang="en-US" altLang="zh-CN" sz="1200" dirty="0">
                <a:solidFill>
                  <a:srgbClr val="000000"/>
                </a:solidFill>
                <a:ea typeface="宋体" charset="0"/>
                <a:cs typeface="Gill Sans" charset="0"/>
              </a:rPr>
              <a:t> After Y. </a:t>
            </a:r>
            <a:r>
              <a:rPr lang="en-US" altLang="zh-CN" sz="1200" dirty="0" err="1">
                <a:solidFill>
                  <a:srgbClr val="000000"/>
                </a:solidFill>
                <a:ea typeface="宋体" charset="0"/>
                <a:cs typeface="Gill Sans" charset="0"/>
              </a:rPr>
              <a:t>Koren</a:t>
            </a:r>
            <a:r>
              <a:rPr lang="en-US" altLang="zh-CN" sz="1200" dirty="0">
                <a:solidFill>
                  <a:srgbClr val="000000"/>
                </a:solidFill>
                <a:ea typeface="宋体" charset="0"/>
                <a:cs typeface="Gill Sans" charset="0"/>
              </a:rPr>
              <a:t>. 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63" y="3141669"/>
            <a:ext cx="4618037" cy="1297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2679700" y="206881"/>
            <a:ext cx="54991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3200" b="1" dirty="0" smtClean="0"/>
              <a:t>Adaptive Control</a:t>
            </a:r>
            <a:endParaRPr lang="en-US" altLang="zh-CN" sz="32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405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65213"/>
            <a:ext cx="4826000" cy="2267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/>
          </p:cNvSpPr>
          <p:nvPr/>
        </p:nvSpPr>
        <p:spPr bwMode="auto">
          <a:xfrm>
            <a:off x="1473200" y="3530600"/>
            <a:ext cx="65659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just"/>
            <a:r>
              <a:rPr lang="en-US" altLang="zh-CN" sz="1800" dirty="0">
                <a:solidFill>
                  <a:srgbClr val="000000"/>
                </a:solidFill>
                <a:ea typeface="宋体" charset="0"/>
                <a:cs typeface="Gill Sans" charset="0"/>
              </a:rPr>
              <a:t>FIGURE 14.15  In-process inspection of </a:t>
            </a:r>
            <a:r>
              <a:rPr lang="en-US" altLang="zh-CN" sz="1800" dirty="0" err="1">
                <a:solidFill>
                  <a:srgbClr val="000000"/>
                </a:solidFill>
                <a:ea typeface="宋体" charset="0"/>
                <a:cs typeface="Gill Sans" charset="0"/>
              </a:rPr>
              <a:t>workpiece</a:t>
            </a:r>
            <a:r>
              <a:rPr lang="en-US" altLang="zh-CN" sz="1800" dirty="0">
                <a:solidFill>
                  <a:srgbClr val="000000"/>
                </a:solidFill>
                <a:ea typeface="宋体" charset="0"/>
                <a:cs typeface="Gill Sans" charset="0"/>
              </a:rPr>
              <a:t> diameter in a turning operation. The system automatically adjusts the radial position of the cutting tool in order to machine the correct diameter.</a:t>
            </a:r>
          </a:p>
        </p:txBody>
      </p:sp>
      <p:sp>
        <p:nvSpPr>
          <p:cNvPr id="5" name="标题 1"/>
          <p:cNvSpPr txBox="1">
            <a:spLocks noChangeArrowheads="1"/>
          </p:cNvSpPr>
          <p:nvPr/>
        </p:nvSpPr>
        <p:spPr bwMode="auto">
          <a:xfrm>
            <a:off x="2679700" y="206881"/>
            <a:ext cx="54991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3200" b="1" dirty="0" smtClean="0"/>
              <a:t>In-Process Inspection</a:t>
            </a:r>
            <a:endParaRPr lang="en-US" altLang="zh-CN" sz="32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405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/>
        </p:nvSpPr>
        <p:spPr bwMode="auto">
          <a:xfrm>
            <a:off x="520700" y="2419766"/>
            <a:ext cx="81280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just"/>
            <a:r>
              <a:rPr lang="en-US" altLang="zh-CN" sz="1200" dirty="0">
                <a:solidFill>
                  <a:srgbClr val="000000"/>
                </a:solidFill>
                <a:ea typeface="宋体" charset="0"/>
                <a:cs typeface="Gill Sans" charset="0"/>
              </a:rPr>
              <a:t>FIGURE 14.19  Four types of industrial robots: (a) Cartesian (rectilinear); (b) cylindrical; (c) spherical (polar); and (d) articulated, (revolute, jointed, or anthropomorphic). Some modern robots are </a:t>
            </a:r>
            <a:r>
              <a:rPr lang="en-US" altLang="zh-CN" sz="1200" i="1" dirty="0">
                <a:solidFill>
                  <a:srgbClr val="000000"/>
                </a:solidFill>
                <a:ea typeface="宋体" charset="0"/>
                <a:cs typeface="Gill Sans" charset="0"/>
              </a:rPr>
              <a:t>anthropomorphic</a:t>
            </a:r>
            <a:r>
              <a:rPr lang="en-US" altLang="zh-CN" sz="1200" dirty="0">
                <a:solidFill>
                  <a:srgbClr val="000000"/>
                </a:solidFill>
                <a:ea typeface="宋体" charset="0"/>
                <a:cs typeface="Gill Sans" charset="0"/>
              </a:rPr>
              <a:t>, meaning that they resemble humans in shape and in movement. These complex mechanisms are made possible by powerful computer processors and fast motors that can maintain a robot's balance and accurate movement control.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862013"/>
            <a:ext cx="6184900" cy="1519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1028700" y="3505200"/>
            <a:ext cx="3060700" cy="105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just"/>
            <a:r>
              <a:rPr lang="en-US" altLang="zh-CN" sz="1400" dirty="0">
                <a:solidFill>
                  <a:srgbClr val="000000"/>
                </a:solidFill>
                <a:ea typeface="宋体" charset="0"/>
                <a:cs typeface="Gill Sans" charset="0"/>
              </a:rPr>
              <a:t>FIGURE 14.20  Work envelopes for three types of robots. The selection depends on the particular application (See also Fig. 14.17b.)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899" y="3150016"/>
            <a:ext cx="4227663" cy="1566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2679700" y="237660"/>
            <a:ext cx="54991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2800" b="1" dirty="0" smtClean="0"/>
              <a:t>Robot Types &amp; Workspaces</a:t>
            </a:r>
            <a:endParaRPr lang="en-US" altLang="zh-CN" sz="28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405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/>
        </p:nvSpPr>
        <p:spPr bwMode="auto">
          <a:xfrm>
            <a:off x="393700" y="3898900"/>
            <a:ext cx="8458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just"/>
            <a:r>
              <a:rPr lang="en-US" altLang="zh-CN" sz="1100" dirty="0">
                <a:solidFill>
                  <a:srgbClr val="000000"/>
                </a:solidFill>
                <a:ea typeface="宋体" charset="0"/>
                <a:cs typeface="Gill Sans" charset="0"/>
              </a:rPr>
              <a:t>FIGURE 14.26  Examples of machine vision applications. (a) In-line inspection of parts. (b) Identifying parts with various shapes, and inspection and rejection of defective parts. (c) Use of cameras to provide positional input to a robot relative to the </a:t>
            </a:r>
            <a:r>
              <a:rPr lang="en-US" altLang="zh-CN" sz="1100" dirty="0" err="1">
                <a:solidFill>
                  <a:srgbClr val="000000"/>
                </a:solidFill>
                <a:ea typeface="宋体" charset="0"/>
                <a:cs typeface="Gill Sans" charset="0"/>
              </a:rPr>
              <a:t>workpiece</a:t>
            </a:r>
            <a:r>
              <a:rPr lang="en-US" altLang="zh-CN" sz="1100" dirty="0">
                <a:solidFill>
                  <a:srgbClr val="000000"/>
                </a:solidFill>
                <a:ea typeface="宋体" charset="0"/>
                <a:cs typeface="Gill Sans" charset="0"/>
              </a:rPr>
              <a:t>. (d) Painting of parts with different shapes by means of input from a camera; the system's memory allows the robot to identify the particular shape to be painted and to proceed with the correct movements of a paint spray attached to the end effector. 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1" y="800100"/>
            <a:ext cx="5626099" cy="322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>
            <a:spLocks noChangeArrowheads="1"/>
          </p:cNvSpPr>
          <p:nvPr/>
        </p:nvSpPr>
        <p:spPr bwMode="auto">
          <a:xfrm>
            <a:off x="2679700" y="268437"/>
            <a:ext cx="54991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2400" b="1" dirty="0" smtClean="0"/>
              <a:t>Applications of Machine Vision</a:t>
            </a:r>
            <a:endParaRPr lang="en-US" altLang="zh-CN" sz="24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405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/>
        </p:nvSpPr>
        <p:spPr bwMode="auto">
          <a:xfrm>
            <a:off x="152400" y="3670300"/>
            <a:ext cx="37846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just"/>
            <a:r>
              <a:rPr lang="en-US" altLang="zh-CN" sz="1600" dirty="0">
                <a:solidFill>
                  <a:srgbClr val="000000"/>
                </a:solidFill>
                <a:ea typeface="宋体" charset="0"/>
                <a:cs typeface="Gill Sans" charset="0"/>
              </a:rPr>
              <a:t>FIGURE 14.27  Components of a modular </a:t>
            </a:r>
            <a:r>
              <a:rPr lang="en-US" altLang="zh-CN" sz="1600" dirty="0" err="1">
                <a:solidFill>
                  <a:srgbClr val="000000"/>
                </a:solidFill>
                <a:ea typeface="宋体" charset="0"/>
                <a:cs typeface="Gill Sans" charset="0"/>
              </a:rPr>
              <a:t>workholding</a:t>
            </a:r>
            <a:r>
              <a:rPr lang="en-US" altLang="zh-CN" sz="1600" dirty="0">
                <a:solidFill>
                  <a:srgbClr val="000000"/>
                </a:solidFill>
                <a:ea typeface="宋体" charset="0"/>
                <a:cs typeface="Gill Sans" charset="0"/>
              </a:rPr>
              <a:t> system. </a:t>
            </a:r>
            <a:r>
              <a:rPr lang="en-US" altLang="zh-CN" sz="1600" i="1" dirty="0">
                <a:solidFill>
                  <a:srgbClr val="000000"/>
                </a:solidFill>
                <a:ea typeface="宋体" charset="0"/>
                <a:cs typeface="Gill Sans" charset="0"/>
              </a:rPr>
              <a:t>Source:</a:t>
            </a:r>
            <a:r>
              <a:rPr lang="en-US" altLang="zh-CN" sz="1600" dirty="0">
                <a:solidFill>
                  <a:srgbClr val="000000"/>
                </a:solidFill>
                <a:ea typeface="宋体" charset="0"/>
                <a:cs typeface="Gill Sans" charset="0"/>
              </a:rPr>
              <a:t> Carr Lane Manufacturing Co.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003003"/>
            <a:ext cx="3416300" cy="224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4140200" y="3429594"/>
            <a:ext cx="476649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just"/>
            <a:r>
              <a:rPr lang="en-US" altLang="zh-CN" sz="1600" dirty="0">
                <a:solidFill>
                  <a:srgbClr val="000000"/>
                </a:solidFill>
                <a:ea typeface="宋体" charset="0"/>
                <a:cs typeface="Gill Sans" charset="0"/>
              </a:rPr>
              <a:t>FIGURE 14.28  Schematic illustration of an adjustable-force clamping system. The clamping force is sensed by the strain gage, and the system automatically adjusts this force. </a:t>
            </a:r>
            <a:r>
              <a:rPr lang="en-US" altLang="zh-CN" sz="1600" i="1" dirty="0">
                <a:solidFill>
                  <a:srgbClr val="000000"/>
                </a:solidFill>
                <a:ea typeface="宋体" charset="0"/>
                <a:cs typeface="Gill Sans" charset="0"/>
              </a:rPr>
              <a:t>Source:</a:t>
            </a:r>
            <a:r>
              <a:rPr lang="en-US" altLang="zh-CN" sz="1600" dirty="0">
                <a:solidFill>
                  <a:srgbClr val="000000"/>
                </a:solidFill>
                <a:ea typeface="宋体" charset="0"/>
                <a:cs typeface="Gill Sans" charset="0"/>
              </a:rPr>
              <a:t> After P.K. Wright and D.A. Bourne. 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057" y="1174750"/>
            <a:ext cx="5283533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2679700" y="206882"/>
            <a:ext cx="54991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3200" b="1" dirty="0" smtClean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Fixturing</a:t>
            </a:r>
            <a:endParaRPr lang="en-US" altLang="zh-CN" sz="32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405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 noChangeArrowheads="1"/>
          </p:cNvSpPr>
          <p:nvPr/>
        </p:nvSpPr>
        <p:spPr bwMode="auto">
          <a:xfrm>
            <a:off x="2679700" y="206881"/>
            <a:ext cx="44323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3200" b="1" dirty="0" smtClean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Industrial Automation</a:t>
            </a:r>
            <a:endParaRPr lang="en-US" altLang="zh-CN" sz="32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22263" y="804357"/>
            <a:ext cx="4110037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3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8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>
              <a:spcBef>
                <a:spcPts val="0"/>
              </a:spcBef>
              <a:spcAft>
                <a:spcPts val="500"/>
              </a:spcAft>
              <a:buFont typeface="Arial" charset="0"/>
              <a:buNone/>
            </a:pPr>
            <a:r>
              <a:rPr lang="en-US" altLang="zh-CN" sz="2100" dirty="0" smtClean="0">
                <a:solidFill>
                  <a:srgbClr val="0000CC"/>
                </a:solidFill>
              </a:rPr>
              <a:t>Major Industry Segments:</a:t>
            </a:r>
            <a:endParaRPr lang="en-US" altLang="zh-CN" sz="1200" dirty="0" smtClean="0">
              <a:solidFill>
                <a:srgbClr val="0000CC"/>
              </a:solidFill>
            </a:endParaRPr>
          </a:p>
          <a:p>
            <a:pPr algn="l">
              <a:spcBef>
                <a:spcPts val="0"/>
              </a:spcBef>
              <a:spcAft>
                <a:spcPts val="500"/>
              </a:spcAft>
            </a:pPr>
            <a:r>
              <a:rPr lang="en-US" altLang="zh-CN" sz="1900" dirty="0" smtClean="0"/>
              <a:t>Manufacturing</a:t>
            </a:r>
          </a:p>
          <a:p>
            <a:pPr lvl="1" algn="l">
              <a:spcBef>
                <a:spcPts val="0"/>
              </a:spcBef>
              <a:spcAft>
                <a:spcPts val="500"/>
              </a:spcAft>
            </a:pPr>
            <a:r>
              <a:rPr lang="en-US" altLang="zh-CN" sz="1900" dirty="0" smtClean="0"/>
              <a:t>Pharmaceutical Manufacturing</a:t>
            </a:r>
          </a:p>
          <a:p>
            <a:pPr lvl="1" algn="l">
              <a:spcBef>
                <a:spcPts val="0"/>
              </a:spcBef>
              <a:spcAft>
                <a:spcPts val="500"/>
              </a:spcAft>
            </a:pPr>
            <a:r>
              <a:rPr lang="en-US" altLang="zh-CN" sz="1900" dirty="0" smtClean="0"/>
              <a:t>Consumables Manufacturing </a:t>
            </a:r>
          </a:p>
          <a:p>
            <a:pPr lvl="1" algn="l">
              <a:spcBef>
                <a:spcPts val="0"/>
              </a:spcBef>
              <a:spcAft>
                <a:spcPts val="500"/>
              </a:spcAft>
            </a:pPr>
            <a:r>
              <a:rPr lang="en-US" altLang="zh-CN" sz="1900" dirty="0" smtClean="0"/>
              <a:t>Automotive Manufacturing </a:t>
            </a:r>
          </a:p>
          <a:p>
            <a:pPr lvl="1" algn="l">
              <a:spcBef>
                <a:spcPts val="0"/>
              </a:spcBef>
              <a:spcAft>
                <a:spcPts val="500"/>
              </a:spcAft>
            </a:pPr>
            <a:r>
              <a:rPr lang="en-US" altLang="zh-CN" sz="1900" dirty="0" smtClean="0"/>
              <a:t>Material Handling</a:t>
            </a:r>
          </a:p>
          <a:p>
            <a:pPr algn="l">
              <a:spcBef>
                <a:spcPts val="0"/>
              </a:spcBef>
              <a:spcAft>
                <a:spcPts val="500"/>
              </a:spcAft>
            </a:pPr>
            <a:r>
              <a:rPr lang="en-US" altLang="zh-CN" sz="1900" dirty="0" smtClean="0"/>
              <a:t>Process</a:t>
            </a:r>
          </a:p>
          <a:p>
            <a:pPr lvl="1" algn="l">
              <a:spcBef>
                <a:spcPts val="0"/>
              </a:spcBef>
              <a:spcAft>
                <a:spcPts val="500"/>
              </a:spcAft>
            </a:pPr>
            <a:r>
              <a:rPr lang="en-US" altLang="zh-CN" sz="1900" dirty="0" smtClean="0"/>
              <a:t>Refining </a:t>
            </a:r>
          </a:p>
          <a:p>
            <a:pPr lvl="1" algn="l">
              <a:spcBef>
                <a:spcPts val="0"/>
              </a:spcBef>
              <a:spcAft>
                <a:spcPts val="500"/>
              </a:spcAft>
            </a:pPr>
            <a:r>
              <a:rPr lang="en-US" altLang="zh-CN" sz="1900" dirty="0" smtClean="0"/>
              <a:t>Chemical</a:t>
            </a:r>
          </a:p>
          <a:p>
            <a:pPr lvl="1" algn="l">
              <a:spcBef>
                <a:spcPts val="0"/>
              </a:spcBef>
              <a:spcAft>
                <a:spcPts val="500"/>
              </a:spcAft>
            </a:pPr>
            <a:r>
              <a:rPr lang="en-US" altLang="zh-CN" sz="1900" dirty="0" smtClean="0"/>
              <a:t>Food &amp; Beverage </a:t>
            </a:r>
          </a:p>
          <a:p>
            <a:pPr lvl="1" algn="l">
              <a:spcBef>
                <a:spcPts val="0"/>
              </a:spcBef>
              <a:spcAft>
                <a:spcPts val="500"/>
              </a:spcAft>
            </a:pPr>
            <a:r>
              <a:rPr lang="en-US" altLang="zh-CN" sz="1900" dirty="0" smtClean="0"/>
              <a:t>Pulp and Paper</a:t>
            </a:r>
            <a:endParaRPr lang="en-US" altLang="zh-CN" sz="19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43425" y="956757"/>
            <a:ext cx="4537075" cy="374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861" tIns="46320" rIns="90861" bIns="46320"/>
          <a:lstStyle/>
          <a:p>
            <a:pPr marL="195263" indent="-195263" defTabSz="912813" eaLnBrk="0" hangingPunct="0">
              <a:spcAft>
                <a:spcPts val="660"/>
              </a:spcAft>
              <a:buClr>
                <a:srgbClr val="3366CC"/>
              </a:buClr>
              <a:buFont typeface="Arial" charset="0"/>
              <a:buNone/>
            </a:pPr>
            <a:r>
              <a:rPr lang="en-US" altLang="zh-CN" sz="2100" b="1" dirty="0" smtClean="0">
                <a:solidFill>
                  <a:srgbClr val="0000CC"/>
                </a:solidFill>
              </a:rPr>
              <a:t>We </a:t>
            </a:r>
            <a:r>
              <a:rPr lang="en-US" altLang="zh-CN" sz="2100" b="1" dirty="0">
                <a:solidFill>
                  <a:srgbClr val="0000CC"/>
                </a:solidFill>
              </a:rPr>
              <a:t>Focus </a:t>
            </a:r>
            <a:r>
              <a:rPr lang="en-US" altLang="zh-CN" sz="2100" b="1" dirty="0" smtClean="0">
                <a:solidFill>
                  <a:srgbClr val="0000CC"/>
                </a:solidFill>
              </a:rPr>
              <a:t>Areas</a:t>
            </a:r>
            <a:endParaRPr lang="en-US" altLang="zh-CN" sz="900" b="1" dirty="0">
              <a:solidFill>
                <a:srgbClr val="0000CC"/>
              </a:solidFill>
            </a:endParaRPr>
          </a:p>
          <a:p>
            <a:pPr marL="195263" indent="-195263" defTabSz="912813" eaLnBrk="0" hangingPunct="0">
              <a:spcAft>
                <a:spcPts val="660"/>
              </a:spcAft>
              <a:buClr>
                <a:srgbClr val="3366CC"/>
              </a:buClr>
              <a:buFont typeface="Arial" charset="0"/>
              <a:buChar char="•"/>
            </a:pPr>
            <a:r>
              <a:rPr lang="en-US" altLang="zh-CN" sz="1900" b="1" dirty="0" smtClean="0"/>
              <a:t>PLCs </a:t>
            </a:r>
            <a:r>
              <a:rPr lang="en-US" altLang="zh-CN" sz="1900" b="1" dirty="0"/>
              <a:t>(programmable controller and I/O modules)</a:t>
            </a:r>
          </a:p>
          <a:p>
            <a:pPr marL="195263" indent="-195263" defTabSz="912813" eaLnBrk="0" hangingPunct="0">
              <a:spcAft>
                <a:spcPts val="660"/>
              </a:spcAft>
              <a:buClr>
                <a:srgbClr val="3366CC"/>
              </a:buClr>
              <a:buFont typeface="Arial" charset="0"/>
              <a:buChar char="•"/>
            </a:pPr>
            <a:r>
              <a:rPr lang="en-US" altLang="zh-CN" sz="1900" b="1" dirty="0" smtClean="0"/>
              <a:t>CNC or Robot </a:t>
            </a:r>
          </a:p>
          <a:p>
            <a:pPr marL="195263" indent="-195263" defTabSz="912813" eaLnBrk="0" hangingPunct="0">
              <a:spcAft>
                <a:spcPts val="660"/>
              </a:spcAft>
              <a:buClr>
                <a:srgbClr val="3366CC"/>
              </a:buClr>
              <a:buFont typeface="Arial" charset="0"/>
              <a:buChar char="•"/>
            </a:pPr>
            <a:r>
              <a:rPr lang="en-US" altLang="zh-CN" sz="1900" b="1" dirty="0" smtClean="0"/>
              <a:t>Embedded </a:t>
            </a:r>
            <a:r>
              <a:rPr lang="en-US" altLang="zh-CN" sz="1900" b="1" dirty="0"/>
              <a:t>computer board</a:t>
            </a:r>
          </a:p>
          <a:p>
            <a:pPr marL="195263" indent="-195263" defTabSz="912813" eaLnBrk="0" hangingPunct="0">
              <a:spcAft>
                <a:spcPts val="660"/>
              </a:spcAft>
              <a:buClr>
                <a:srgbClr val="3366CC"/>
              </a:buClr>
              <a:buFont typeface="Arial" charset="0"/>
              <a:buChar char="•"/>
            </a:pPr>
            <a:r>
              <a:rPr lang="en-US" altLang="zh-CN" sz="1900" b="1" dirty="0"/>
              <a:t>Sensors / Measurement Equipment</a:t>
            </a:r>
          </a:p>
          <a:p>
            <a:pPr marL="195263" indent="-195263" defTabSz="912813" eaLnBrk="0" hangingPunct="0">
              <a:spcAft>
                <a:spcPts val="660"/>
              </a:spcAft>
              <a:buClr>
                <a:srgbClr val="3366CC"/>
              </a:buClr>
              <a:buFont typeface="Arial" charset="0"/>
              <a:buChar char="•"/>
            </a:pPr>
            <a:r>
              <a:rPr lang="en-US" altLang="zh-CN" sz="1900" b="1" dirty="0"/>
              <a:t>Motor control</a:t>
            </a:r>
          </a:p>
          <a:p>
            <a:pPr marL="195263" indent="-195263" defTabSz="912813" eaLnBrk="0" hangingPunct="0">
              <a:spcAft>
                <a:spcPts val="660"/>
              </a:spcAft>
              <a:buClr>
                <a:srgbClr val="3366CC"/>
              </a:buClr>
              <a:buFont typeface="Arial" charset="0"/>
              <a:buChar char="•"/>
            </a:pPr>
            <a:r>
              <a:rPr lang="en-US" altLang="zh-CN" sz="1900" b="1" dirty="0"/>
              <a:t>Motion control</a:t>
            </a:r>
          </a:p>
          <a:p>
            <a:pPr marL="195263" indent="-195263" defTabSz="912813" eaLnBrk="0" hangingPunct="0">
              <a:spcAft>
                <a:spcPts val="660"/>
              </a:spcAft>
              <a:buClr>
                <a:srgbClr val="3366CC"/>
              </a:buClr>
              <a:buFont typeface="Arial" charset="0"/>
              <a:buChar char="•"/>
            </a:pPr>
            <a:r>
              <a:rPr lang="en-US" altLang="zh-CN" sz="1900" b="1" dirty="0"/>
              <a:t>Machine vision</a:t>
            </a:r>
          </a:p>
        </p:txBody>
      </p:sp>
    </p:spTree>
    <p:extLst>
      <p:ext uri="{BB962C8B-B14F-4D97-AF65-F5344CB8AC3E}">
        <p14:creationId xmlns:p14="http://schemas.microsoft.com/office/powerpoint/2010/main" val="4173276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2679700" y="206882"/>
            <a:ext cx="54991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3200" b="1" dirty="0" smtClean="0"/>
              <a:t>Vibratory Feeder Guides</a:t>
            </a:r>
            <a:endParaRPr lang="en-US" altLang="zh-CN" sz="32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  <p:sp>
        <p:nvSpPr>
          <p:cNvPr id="8" name="Rectangle 2"/>
          <p:cNvSpPr>
            <a:spLocks/>
          </p:cNvSpPr>
          <p:nvPr/>
        </p:nvSpPr>
        <p:spPr bwMode="auto">
          <a:xfrm>
            <a:off x="6057900" y="1822450"/>
            <a:ext cx="28829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just"/>
            <a:r>
              <a:rPr lang="en-US" altLang="zh-CN" sz="1800" dirty="0">
                <a:solidFill>
                  <a:srgbClr val="000000"/>
                </a:solidFill>
                <a:ea typeface="宋体" charset="0"/>
                <a:cs typeface="Gill Sans" charset="0"/>
              </a:rPr>
              <a:t>FIGURE 14.31  Examples of guides to ensure that parts are properly oriented for automated assembly.  </a:t>
            </a:r>
            <a:r>
              <a:rPr lang="en-US" altLang="zh-CN" sz="1800" i="1" dirty="0">
                <a:solidFill>
                  <a:srgbClr val="000000"/>
                </a:solidFill>
                <a:ea typeface="宋体" charset="0"/>
                <a:cs typeface="Gill Sans" charset="0"/>
              </a:rPr>
              <a:t>Source:</a:t>
            </a:r>
            <a:r>
              <a:rPr lang="en-US" altLang="zh-CN" sz="1800" dirty="0">
                <a:solidFill>
                  <a:srgbClr val="000000"/>
                </a:solidFill>
                <a:ea typeface="宋体" charset="0"/>
                <a:cs typeface="Gill Sans" charset="0"/>
              </a:rPr>
              <a:t> After G. </a:t>
            </a:r>
            <a:r>
              <a:rPr lang="en-US" altLang="zh-CN" sz="1800" dirty="0" err="1">
                <a:solidFill>
                  <a:srgbClr val="000000"/>
                </a:solidFill>
                <a:ea typeface="宋体" charset="0"/>
                <a:cs typeface="Gill Sans" charset="0"/>
              </a:rPr>
              <a:t>Boothroyd</a:t>
            </a:r>
            <a:r>
              <a:rPr lang="en-US" altLang="zh-CN" sz="1800" dirty="0">
                <a:solidFill>
                  <a:srgbClr val="000000"/>
                </a:solidFill>
                <a:ea typeface="宋体" charset="0"/>
                <a:cs typeface="Gill Sans" charset="0"/>
              </a:rPr>
              <a:t>.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867858"/>
            <a:ext cx="5410200" cy="3841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0964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4"/>
          <p:cNvSpPr txBox="1">
            <a:spLocks noChangeArrowheads="1"/>
          </p:cNvSpPr>
          <p:nvPr/>
        </p:nvSpPr>
        <p:spPr bwMode="auto">
          <a:xfrm>
            <a:off x="3746501" y="1985923"/>
            <a:ext cx="207009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buFontTx/>
              <a:buNone/>
            </a:pPr>
            <a:r>
              <a:rPr kumimoji="0" lang="en-US" altLang="zh-CN" sz="6600" dirty="0" smtClean="0">
                <a:solidFill>
                  <a:schemeClr val="bg2"/>
                </a:solidFill>
              </a:rPr>
              <a:t>End</a:t>
            </a:r>
            <a:endParaRPr kumimoji="0" lang="zh-CN" altLang="en-US" sz="6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762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 noChangeArrowheads="1"/>
          </p:cNvSpPr>
          <p:nvPr/>
        </p:nvSpPr>
        <p:spPr bwMode="auto">
          <a:xfrm>
            <a:off x="2679700" y="206881"/>
            <a:ext cx="465682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3200" b="1" dirty="0" smtClean="0">
                <a:effectLst>
                  <a:outerShdw blurRad="38100" dist="38100" dir="2700000" algn="tl">
                    <a:srgbClr val="DDDDDD"/>
                  </a:outerShdw>
                </a:effectLst>
                <a:cs typeface="Arial" charset="0"/>
              </a:rPr>
              <a:t>System network (Low)</a:t>
            </a:r>
            <a:endParaRPr lang="en-US" altLang="zh-CN" sz="3200" b="1" dirty="0">
              <a:effectLst>
                <a:outerShdw blurRad="38100" dist="38100" dir="2700000" algn="tl">
                  <a:srgbClr val="DDDDDD"/>
                </a:outerShdw>
              </a:effectLst>
              <a:cs typeface="Arial" charset="0"/>
            </a:endParaRPr>
          </a:p>
        </p:txBody>
      </p:sp>
      <p:cxnSp>
        <p:nvCxnSpPr>
          <p:cNvPr id="7" name="直接连接符 2"/>
          <p:cNvCxnSpPr/>
          <p:nvPr/>
        </p:nvCxnSpPr>
        <p:spPr>
          <a:xfrm>
            <a:off x="2086526" y="1850268"/>
            <a:ext cx="5731609" cy="317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组合 30"/>
          <p:cNvGrpSpPr/>
          <p:nvPr/>
        </p:nvGrpSpPr>
        <p:grpSpPr>
          <a:xfrm>
            <a:off x="2531213" y="1802657"/>
            <a:ext cx="105987" cy="50785"/>
            <a:chOff x="1957647" y="2231967"/>
            <a:chExt cx="211975" cy="133004"/>
          </a:xfrm>
        </p:grpSpPr>
        <p:cxnSp>
          <p:nvCxnSpPr>
            <p:cNvPr id="9" name="直接连接符 19"/>
            <p:cNvCxnSpPr/>
            <p:nvPr/>
          </p:nvCxnSpPr>
          <p:spPr>
            <a:xfrm>
              <a:off x="1957647" y="2364971"/>
              <a:ext cx="21197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21"/>
            <p:cNvCxnSpPr/>
            <p:nvPr/>
          </p:nvCxnSpPr>
          <p:spPr>
            <a:xfrm flipV="1">
              <a:off x="2061558" y="2231967"/>
              <a:ext cx="0" cy="1246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2" descr="http://www.hmi-project.com/images/hmi-project-teos-0-thum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" t="8912" r="38682" b="23972"/>
          <a:stretch/>
        </p:blipFill>
        <p:spPr bwMode="auto">
          <a:xfrm>
            <a:off x="4509744" y="1005456"/>
            <a:ext cx="703384" cy="4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41"/>
          <p:cNvGrpSpPr/>
          <p:nvPr/>
        </p:nvGrpSpPr>
        <p:grpSpPr>
          <a:xfrm>
            <a:off x="4808442" y="1802657"/>
            <a:ext cx="105987" cy="50785"/>
            <a:chOff x="1957647" y="2231967"/>
            <a:chExt cx="211975" cy="133004"/>
          </a:xfrm>
        </p:grpSpPr>
        <p:cxnSp>
          <p:nvCxnSpPr>
            <p:cNvPr id="13" name="直接连接符 42"/>
            <p:cNvCxnSpPr/>
            <p:nvPr/>
          </p:nvCxnSpPr>
          <p:spPr>
            <a:xfrm>
              <a:off x="1957647" y="2364971"/>
              <a:ext cx="21197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43"/>
            <p:cNvCxnSpPr/>
            <p:nvPr/>
          </p:nvCxnSpPr>
          <p:spPr>
            <a:xfrm flipV="1">
              <a:off x="2061558" y="2231967"/>
              <a:ext cx="0" cy="1246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44"/>
          <p:cNvCxnSpPr/>
          <p:nvPr/>
        </p:nvCxnSpPr>
        <p:spPr>
          <a:xfrm flipV="1">
            <a:off x="4857280" y="1494043"/>
            <a:ext cx="0" cy="30553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46"/>
          <p:cNvSpPr txBox="1"/>
          <p:nvPr/>
        </p:nvSpPr>
        <p:spPr>
          <a:xfrm>
            <a:off x="5321750" y="1002205"/>
            <a:ext cx="8006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1" dirty="0" smtClean="0">
                <a:latin typeface="Book Antiqua" panose="02040602050305030304" pitchFamily="18" charset="0"/>
              </a:rPr>
              <a:t>HMI / Panel</a:t>
            </a:r>
            <a:endParaRPr lang="zh-CN" altLang="en-US" sz="900" i="1" dirty="0" smtClean="0">
              <a:latin typeface="Book Antiqua" panose="02040602050305030304" pitchFamily="18" charset="0"/>
            </a:endParaRPr>
          </a:p>
        </p:txBody>
      </p:sp>
      <p:pic>
        <p:nvPicPr>
          <p:cNvPr id="17" name="Picture 4" descr="http://www.elecfans.com/baike/UploadPic/2010-2/201022930811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6" t="2223"/>
          <a:stretch/>
        </p:blipFill>
        <p:spPr bwMode="auto">
          <a:xfrm>
            <a:off x="2298478" y="889157"/>
            <a:ext cx="789709" cy="65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接连接符 38"/>
          <p:cNvCxnSpPr/>
          <p:nvPr/>
        </p:nvCxnSpPr>
        <p:spPr>
          <a:xfrm flipV="1">
            <a:off x="2581619" y="1520932"/>
            <a:ext cx="0" cy="30553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45"/>
          <p:cNvSpPr txBox="1"/>
          <p:nvPr/>
        </p:nvSpPr>
        <p:spPr>
          <a:xfrm>
            <a:off x="2927610" y="1018917"/>
            <a:ext cx="101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1" dirty="0" smtClean="0">
                <a:latin typeface="Book Antiqua" panose="02040602050305030304" pitchFamily="18" charset="0"/>
              </a:rPr>
              <a:t>Host PC with OSX or Windows</a:t>
            </a:r>
            <a:endParaRPr lang="zh-CN" altLang="en-US" sz="900" i="1" dirty="0" smtClean="0">
              <a:latin typeface="Book Antiqua" panose="02040602050305030304" pitchFamily="18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011" y="2205816"/>
            <a:ext cx="924680" cy="449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49"/>
          <p:cNvGrpSpPr/>
          <p:nvPr/>
        </p:nvGrpSpPr>
        <p:grpSpPr>
          <a:xfrm rot="10800000">
            <a:off x="4020410" y="1850926"/>
            <a:ext cx="105987" cy="50785"/>
            <a:chOff x="1957647" y="2231967"/>
            <a:chExt cx="211975" cy="133004"/>
          </a:xfrm>
        </p:grpSpPr>
        <p:cxnSp>
          <p:nvCxnSpPr>
            <p:cNvPr id="22" name="直接连接符 50"/>
            <p:cNvCxnSpPr/>
            <p:nvPr/>
          </p:nvCxnSpPr>
          <p:spPr>
            <a:xfrm>
              <a:off x="1957647" y="2364971"/>
              <a:ext cx="21197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51"/>
            <p:cNvCxnSpPr/>
            <p:nvPr/>
          </p:nvCxnSpPr>
          <p:spPr>
            <a:xfrm flipV="1">
              <a:off x="2061558" y="2231967"/>
              <a:ext cx="0" cy="1246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 52"/>
          <p:cNvCxnSpPr/>
          <p:nvPr/>
        </p:nvCxnSpPr>
        <p:spPr>
          <a:xfrm flipV="1">
            <a:off x="4073559" y="1897881"/>
            <a:ext cx="0" cy="30553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53"/>
          <p:cNvSpPr txBox="1"/>
          <p:nvPr/>
        </p:nvSpPr>
        <p:spPr>
          <a:xfrm>
            <a:off x="4808442" y="1953285"/>
            <a:ext cx="131397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i="1" dirty="0" smtClean="0">
                <a:latin typeface="Book Antiqua" panose="02040602050305030304" pitchFamily="18" charset="0"/>
              </a:rPr>
              <a:t>PLC/ Motion Control</a:t>
            </a:r>
            <a:r>
              <a:rPr lang="en-US" altLang="zh-CN" sz="900" i="1" dirty="0" smtClean="0">
                <a:latin typeface="Book Antiqua" panose="02040602050305030304" pitchFamily="18" charset="0"/>
              </a:rPr>
              <a:t>:</a:t>
            </a:r>
          </a:p>
          <a:p>
            <a:r>
              <a:rPr lang="en-US" altLang="zh-CN" sz="900" i="1" dirty="0" smtClean="0">
                <a:latin typeface="Book Antiqua" panose="02040602050305030304" pitchFamily="18" charset="0"/>
              </a:rPr>
              <a:t>Beckhoff</a:t>
            </a:r>
            <a:r>
              <a:rPr lang="en-US" altLang="zh-CN" sz="900" i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900" i="1" dirty="0" err="1" smtClean="0">
                <a:latin typeface="Book Antiqua" panose="02040602050305030304" pitchFamily="18" charset="0"/>
                <a:sym typeface="Wingdings" panose="05000000000000000000" pitchFamily="2" charset="2"/>
              </a:rPr>
              <a:t>TwinCAT</a:t>
            </a:r>
            <a:endParaRPr lang="en-US" altLang="zh-CN" sz="900" i="1" dirty="0" smtClean="0">
              <a:latin typeface="Book Antiqua" panose="02040602050305030304" pitchFamily="18" charset="0"/>
              <a:sym typeface="Wingdings" panose="05000000000000000000" pitchFamily="2" charset="2"/>
            </a:endParaRPr>
          </a:p>
          <a:p>
            <a:r>
              <a:rPr lang="en-US" altLang="zh-CN" sz="900" i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Berghof CoDeSys</a:t>
            </a:r>
          </a:p>
          <a:p>
            <a:r>
              <a:rPr lang="en-US" altLang="zh-CN" sz="900" i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Leadshine</a:t>
            </a:r>
          </a:p>
          <a:p>
            <a:r>
              <a:rPr lang="en-US" altLang="zh-CN" sz="900" i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Inovance</a:t>
            </a:r>
          </a:p>
          <a:p>
            <a:r>
              <a:rPr lang="en-US" altLang="zh-CN" sz="900" i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Trio</a:t>
            </a:r>
          </a:p>
          <a:p>
            <a:r>
              <a:rPr lang="en-US" altLang="zh-CN" sz="900" i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Googol</a:t>
            </a:r>
          </a:p>
        </p:txBody>
      </p:sp>
      <p:grpSp>
        <p:nvGrpSpPr>
          <p:cNvPr id="26" name="组合 54"/>
          <p:cNvGrpSpPr/>
          <p:nvPr/>
        </p:nvGrpSpPr>
        <p:grpSpPr>
          <a:xfrm>
            <a:off x="6844125" y="1802656"/>
            <a:ext cx="105987" cy="50785"/>
            <a:chOff x="1957647" y="2231967"/>
            <a:chExt cx="211975" cy="133004"/>
          </a:xfrm>
        </p:grpSpPr>
        <p:cxnSp>
          <p:nvCxnSpPr>
            <p:cNvPr id="27" name="直接连接符 55"/>
            <p:cNvCxnSpPr/>
            <p:nvPr/>
          </p:nvCxnSpPr>
          <p:spPr>
            <a:xfrm>
              <a:off x="1957647" y="2364971"/>
              <a:ext cx="21197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56"/>
            <p:cNvCxnSpPr/>
            <p:nvPr/>
          </p:nvCxnSpPr>
          <p:spPr>
            <a:xfrm flipV="1">
              <a:off x="2061558" y="2231967"/>
              <a:ext cx="0" cy="1246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4" descr="http://www.elecfans.com/baike/UploadPic/2010-2/201022930811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6" t="2223"/>
          <a:stretch/>
        </p:blipFill>
        <p:spPr bwMode="auto">
          <a:xfrm>
            <a:off x="6611390" y="889156"/>
            <a:ext cx="789709" cy="65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接连接符 58"/>
          <p:cNvCxnSpPr/>
          <p:nvPr/>
        </p:nvCxnSpPr>
        <p:spPr>
          <a:xfrm flipV="1">
            <a:off x="6894531" y="1520931"/>
            <a:ext cx="0" cy="30553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59"/>
          <p:cNvSpPr txBox="1"/>
          <p:nvPr/>
        </p:nvSpPr>
        <p:spPr>
          <a:xfrm>
            <a:off x="7240523" y="1018916"/>
            <a:ext cx="4030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1" dirty="0" smtClean="0">
                <a:latin typeface="Book Antiqua" panose="02040602050305030304" pitchFamily="18" charset="0"/>
              </a:rPr>
              <a:t>SPC</a:t>
            </a:r>
            <a:endParaRPr lang="zh-CN" altLang="en-US" sz="900" i="1" dirty="0" smtClean="0">
              <a:latin typeface="Book Antiqua" panose="02040602050305030304" pitchFamily="18" charset="0"/>
            </a:endParaRPr>
          </a:p>
        </p:txBody>
      </p:sp>
      <p:cxnSp>
        <p:nvCxnSpPr>
          <p:cNvPr id="32" name="直接连接符 62"/>
          <p:cNvCxnSpPr/>
          <p:nvPr/>
        </p:nvCxnSpPr>
        <p:spPr>
          <a:xfrm>
            <a:off x="2049119" y="3008521"/>
            <a:ext cx="3672962" cy="439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321" y="2228804"/>
            <a:ext cx="953468" cy="410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72"/>
          <p:cNvSpPr txBox="1"/>
          <p:nvPr/>
        </p:nvSpPr>
        <p:spPr>
          <a:xfrm>
            <a:off x="7275371" y="2140940"/>
            <a:ext cx="85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1" dirty="0" smtClean="0">
                <a:latin typeface="Book Antiqua" panose="02040602050305030304" pitchFamily="18" charset="0"/>
              </a:rPr>
              <a:t>Safety Control</a:t>
            </a:r>
            <a:endParaRPr lang="zh-CN" altLang="en-US" sz="900" i="1" dirty="0" smtClean="0">
              <a:latin typeface="Book Antiqua" panose="02040602050305030304" pitchFamily="18" charset="0"/>
            </a:endParaRPr>
          </a:p>
        </p:txBody>
      </p:sp>
      <p:grpSp>
        <p:nvGrpSpPr>
          <p:cNvPr id="35" name="组合 73"/>
          <p:cNvGrpSpPr/>
          <p:nvPr/>
        </p:nvGrpSpPr>
        <p:grpSpPr>
          <a:xfrm>
            <a:off x="4290358" y="2960909"/>
            <a:ext cx="105987" cy="50785"/>
            <a:chOff x="1957647" y="2231967"/>
            <a:chExt cx="211975" cy="133004"/>
          </a:xfrm>
        </p:grpSpPr>
        <p:cxnSp>
          <p:nvCxnSpPr>
            <p:cNvPr id="36" name="直接连接符 74"/>
            <p:cNvCxnSpPr/>
            <p:nvPr/>
          </p:nvCxnSpPr>
          <p:spPr>
            <a:xfrm>
              <a:off x="1957647" y="2364971"/>
              <a:ext cx="21197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75"/>
            <p:cNvCxnSpPr/>
            <p:nvPr/>
          </p:nvCxnSpPr>
          <p:spPr>
            <a:xfrm flipV="1">
              <a:off x="2061558" y="2231967"/>
              <a:ext cx="0" cy="1246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76"/>
          <p:cNvCxnSpPr/>
          <p:nvPr/>
        </p:nvCxnSpPr>
        <p:spPr>
          <a:xfrm flipV="1">
            <a:off x="4343351" y="2659534"/>
            <a:ext cx="0" cy="30553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74" y="3371549"/>
            <a:ext cx="166028" cy="763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12" descr="http://www.syn-tron.com/mmsource/image/2014-5-16/60CB(3)chicun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9" t="4565" r="11098" b="45453"/>
          <a:stretch/>
        </p:blipFill>
        <p:spPr bwMode="auto">
          <a:xfrm>
            <a:off x="4022794" y="4326476"/>
            <a:ext cx="213388" cy="24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组合 79"/>
          <p:cNvGrpSpPr/>
          <p:nvPr/>
        </p:nvGrpSpPr>
        <p:grpSpPr>
          <a:xfrm rot="10800000">
            <a:off x="4072338" y="3011949"/>
            <a:ext cx="105987" cy="50785"/>
            <a:chOff x="1957647" y="2231967"/>
            <a:chExt cx="211975" cy="133004"/>
          </a:xfrm>
        </p:grpSpPr>
        <p:cxnSp>
          <p:nvCxnSpPr>
            <p:cNvPr id="42" name="直接连接符 80"/>
            <p:cNvCxnSpPr/>
            <p:nvPr/>
          </p:nvCxnSpPr>
          <p:spPr>
            <a:xfrm>
              <a:off x="1957647" y="2364971"/>
              <a:ext cx="21197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81"/>
            <p:cNvCxnSpPr/>
            <p:nvPr/>
          </p:nvCxnSpPr>
          <p:spPr>
            <a:xfrm flipV="1">
              <a:off x="2061558" y="2231967"/>
              <a:ext cx="0" cy="1246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直接连接符 82"/>
          <p:cNvCxnSpPr/>
          <p:nvPr/>
        </p:nvCxnSpPr>
        <p:spPr>
          <a:xfrm flipV="1">
            <a:off x="4126082" y="3058578"/>
            <a:ext cx="0" cy="30553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83"/>
          <p:cNvCxnSpPr>
            <a:stCxn id="40" idx="0"/>
          </p:cNvCxnSpPr>
          <p:nvPr/>
        </p:nvCxnSpPr>
        <p:spPr>
          <a:xfrm flipV="1">
            <a:off x="4129488" y="4087971"/>
            <a:ext cx="0" cy="23850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416" y="3374722"/>
            <a:ext cx="166028" cy="763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12" descr="http://www.syn-tron.com/mmsource/image/2014-5-16/60CB(3)chicun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9" t="4565" r="11098" b="45453"/>
          <a:stretch/>
        </p:blipFill>
        <p:spPr bwMode="auto">
          <a:xfrm>
            <a:off x="4473736" y="4329649"/>
            <a:ext cx="213388" cy="24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组合 87"/>
          <p:cNvGrpSpPr/>
          <p:nvPr/>
        </p:nvGrpSpPr>
        <p:grpSpPr>
          <a:xfrm rot="10800000">
            <a:off x="4523280" y="3015122"/>
            <a:ext cx="105987" cy="50785"/>
            <a:chOff x="1957647" y="2231967"/>
            <a:chExt cx="211975" cy="133004"/>
          </a:xfrm>
        </p:grpSpPr>
        <p:cxnSp>
          <p:nvCxnSpPr>
            <p:cNvPr id="49" name="直接连接符 88"/>
            <p:cNvCxnSpPr/>
            <p:nvPr/>
          </p:nvCxnSpPr>
          <p:spPr>
            <a:xfrm>
              <a:off x="1957647" y="2364971"/>
              <a:ext cx="21197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89"/>
            <p:cNvCxnSpPr/>
            <p:nvPr/>
          </p:nvCxnSpPr>
          <p:spPr>
            <a:xfrm flipV="1">
              <a:off x="2061558" y="2231967"/>
              <a:ext cx="0" cy="1246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直接连接符 90"/>
          <p:cNvCxnSpPr/>
          <p:nvPr/>
        </p:nvCxnSpPr>
        <p:spPr>
          <a:xfrm flipV="1">
            <a:off x="4577024" y="3061751"/>
            <a:ext cx="0" cy="30553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91"/>
          <p:cNvCxnSpPr>
            <a:stCxn id="47" idx="0"/>
          </p:cNvCxnSpPr>
          <p:nvPr/>
        </p:nvCxnSpPr>
        <p:spPr>
          <a:xfrm flipV="1">
            <a:off x="4580430" y="4091144"/>
            <a:ext cx="0" cy="23850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95" y="3374722"/>
            <a:ext cx="166028" cy="763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12" descr="http://www.syn-tron.com/mmsource/image/2014-5-16/60CB(3)chicun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9" t="4565" r="11098" b="45453"/>
          <a:stretch/>
        </p:blipFill>
        <p:spPr bwMode="auto">
          <a:xfrm>
            <a:off x="4923215" y="4329649"/>
            <a:ext cx="213388" cy="24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组合 94"/>
          <p:cNvGrpSpPr/>
          <p:nvPr/>
        </p:nvGrpSpPr>
        <p:grpSpPr>
          <a:xfrm rot="10800000">
            <a:off x="4972759" y="3015122"/>
            <a:ext cx="105987" cy="50785"/>
            <a:chOff x="1957647" y="2231967"/>
            <a:chExt cx="211975" cy="133004"/>
          </a:xfrm>
        </p:grpSpPr>
        <p:cxnSp>
          <p:nvCxnSpPr>
            <p:cNvPr id="56" name="直接连接符 95"/>
            <p:cNvCxnSpPr/>
            <p:nvPr/>
          </p:nvCxnSpPr>
          <p:spPr>
            <a:xfrm>
              <a:off x="1957647" y="2364971"/>
              <a:ext cx="21197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96"/>
            <p:cNvCxnSpPr/>
            <p:nvPr/>
          </p:nvCxnSpPr>
          <p:spPr>
            <a:xfrm flipV="1">
              <a:off x="2061558" y="2231967"/>
              <a:ext cx="0" cy="1246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连接符 97"/>
          <p:cNvCxnSpPr/>
          <p:nvPr/>
        </p:nvCxnSpPr>
        <p:spPr>
          <a:xfrm flipV="1">
            <a:off x="5026503" y="3061751"/>
            <a:ext cx="0" cy="30553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98"/>
          <p:cNvCxnSpPr>
            <a:stCxn id="54" idx="0"/>
          </p:cNvCxnSpPr>
          <p:nvPr/>
        </p:nvCxnSpPr>
        <p:spPr>
          <a:xfrm flipV="1">
            <a:off x="5029909" y="4091144"/>
            <a:ext cx="0" cy="23850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37" y="3373739"/>
            <a:ext cx="166028" cy="763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2" descr="http://www.syn-tron.com/mmsource/image/2014-5-16/60CB(3)chicun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9" t="4565" r="11098" b="45453"/>
          <a:stretch/>
        </p:blipFill>
        <p:spPr bwMode="auto">
          <a:xfrm>
            <a:off x="5374157" y="4328666"/>
            <a:ext cx="213388" cy="24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组合 101"/>
          <p:cNvGrpSpPr/>
          <p:nvPr/>
        </p:nvGrpSpPr>
        <p:grpSpPr>
          <a:xfrm rot="10800000">
            <a:off x="5423701" y="3014139"/>
            <a:ext cx="105987" cy="50785"/>
            <a:chOff x="1957647" y="2231967"/>
            <a:chExt cx="211975" cy="133004"/>
          </a:xfrm>
        </p:grpSpPr>
        <p:cxnSp>
          <p:nvCxnSpPr>
            <p:cNvPr id="63" name="直接连接符 102"/>
            <p:cNvCxnSpPr/>
            <p:nvPr/>
          </p:nvCxnSpPr>
          <p:spPr>
            <a:xfrm>
              <a:off x="1957647" y="2364971"/>
              <a:ext cx="21197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103"/>
            <p:cNvCxnSpPr/>
            <p:nvPr/>
          </p:nvCxnSpPr>
          <p:spPr>
            <a:xfrm flipV="1">
              <a:off x="2061558" y="2231967"/>
              <a:ext cx="0" cy="1246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直接连接符 104"/>
          <p:cNvCxnSpPr/>
          <p:nvPr/>
        </p:nvCxnSpPr>
        <p:spPr>
          <a:xfrm flipV="1">
            <a:off x="5477445" y="3060768"/>
            <a:ext cx="0" cy="30553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105"/>
          <p:cNvCxnSpPr>
            <a:stCxn id="61" idx="0"/>
          </p:cNvCxnSpPr>
          <p:nvPr/>
        </p:nvCxnSpPr>
        <p:spPr>
          <a:xfrm flipV="1">
            <a:off x="5480851" y="4090161"/>
            <a:ext cx="0" cy="23850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组合 1031"/>
          <p:cNvGrpSpPr/>
          <p:nvPr/>
        </p:nvGrpSpPr>
        <p:grpSpPr>
          <a:xfrm>
            <a:off x="2760004" y="3362254"/>
            <a:ext cx="515431" cy="609860"/>
            <a:chOff x="1217773" y="1871028"/>
            <a:chExt cx="1974230" cy="2983657"/>
          </a:xfrm>
        </p:grpSpPr>
        <p:pic>
          <p:nvPicPr>
            <p:cNvPr id="68" name="Picture 16" descr="4-channel digital input terminals 5&amp;nbsp;V&amp;nbsp;DC, 12&amp;nbsp;V&amp;nbsp;DC, 48&amp;nbsp;V&amp;nbsp;DC EL1124, EL1144, EL1134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2" t="1383" r="71080" b="1287"/>
            <a:stretch/>
          </p:blipFill>
          <p:spPr bwMode="auto">
            <a:xfrm>
              <a:off x="2733907" y="1895963"/>
              <a:ext cx="458096" cy="2953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6" descr="4-channel digital input terminals 5&amp;nbsp;V&amp;nbsp;DC, 12&amp;nbsp;V&amp;nbsp;DC, 48&amp;nbsp;V&amp;nbsp;DC EL1124, EL1144, EL1134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2" t="1383" r="71080" b="1287"/>
            <a:stretch/>
          </p:blipFill>
          <p:spPr bwMode="auto">
            <a:xfrm>
              <a:off x="2382002" y="1901104"/>
              <a:ext cx="458096" cy="2953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4" descr="EtherCAT Coupler with M8 connection EK1100-0008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3" t="1429" r="44803" b="1660"/>
            <a:stretch/>
          </p:blipFill>
          <p:spPr bwMode="auto">
            <a:xfrm>
              <a:off x="1217773" y="1871028"/>
              <a:ext cx="1251065" cy="2953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组合 111"/>
          <p:cNvGrpSpPr/>
          <p:nvPr/>
        </p:nvGrpSpPr>
        <p:grpSpPr>
          <a:xfrm>
            <a:off x="3409337" y="3368402"/>
            <a:ext cx="515431" cy="609860"/>
            <a:chOff x="1217773" y="1871028"/>
            <a:chExt cx="1974230" cy="2983657"/>
          </a:xfrm>
        </p:grpSpPr>
        <p:pic>
          <p:nvPicPr>
            <p:cNvPr id="72" name="Picture 16" descr="4-channel digital input terminals 5&amp;nbsp;V&amp;nbsp;DC, 12&amp;nbsp;V&amp;nbsp;DC, 48&amp;nbsp;V&amp;nbsp;DC EL1124, EL1144, EL1134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2" t="1383" r="71080" b="1287"/>
            <a:stretch/>
          </p:blipFill>
          <p:spPr bwMode="auto">
            <a:xfrm>
              <a:off x="2733907" y="1895963"/>
              <a:ext cx="458096" cy="2953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16" descr="4-channel digital input terminals 5&amp;nbsp;V&amp;nbsp;DC, 12&amp;nbsp;V&amp;nbsp;DC, 48&amp;nbsp;V&amp;nbsp;DC EL1124, EL1144, EL1134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2" t="1383" r="71080" b="1287"/>
            <a:stretch/>
          </p:blipFill>
          <p:spPr bwMode="auto">
            <a:xfrm>
              <a:off x="2382002" y="1901104"/>
              <a:ext cx="458096" cy="2953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4" descr="EtherCAT Coupler with M8 connection EK1100-0008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3" t="1429" r="44803" b="1660"/>
            <a:stretch/>
          </p:blipFill>
          <p:spPr bwMode="auto">
            <a:xfrm>
              <a:off x="1217773" y="1871028"/>
              <a:ext cx="1251065" cy="2953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组合 117"/>
          <p:cNvGrpSpPr/>
          <p:nvPr/>
        </p:nvGrpSpPr>
        <p:grpSpPr>
          <a:xfrm rot="10800000">
            <a:off x="2869573" y="3010966"/>
            <a:ext cx="105987" cy="50785"/>
            <a:chOff x="1957647" y="2231967"/>
            <a:chExt cx="211975" cy="133004"/>
          </a:xfrm>
        </p:grpSpPr>
        <p:cxnSp>
          <p:nvCxnSpPr>
            <p:cNvPr id="76" name="直接连接符 118"/>
            <p:cNvCxnSpPr/>
            <p:nvPr/>
          </p:nvCxnSpPr>
          <p:spPr>
            <a:xfrm>
              <a:off x="1957647" y="2364971"/>
              <a:ext cx="21197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119"/>
            <p:cNvCxnSpPr/>
            <p:nvPr/>
          </p:nvCxnSpPr>
          <p:spPr>
            <a:xfrm flipV="1">
              <a:off x="2061558" y="2231967"/>
              <a:ext cx="0" cy="1246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直接连接符 120"/>
          <p:cNvCxnSpPr/>
          <p:nvPr/>
        </p:nvCxnSpPr>
        <p:spPr>
          <a:xfrm flipV="1">
            <a:off x="2923317" y="3057595"/>
            <a:ext cx="0" cy="30553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组合 121"/>
          <p:cNvGrpSpPr/>
          <p:nvPr/>
        </p:nvGrpSpPr>
        <p:grpSpPr>
          <a:xfrm rot="10800000">
            <a:off x="3519332" y="3010966"/>
            <a:ext cx="105987" cy="50785"/>
            <a:chOff x="1957647" y="2231967"/>
            <a:chExt cx="211975" cy="133004"/>
          </a:xfrm>
        </p:grpSpPr>
        <p:cxnSp>
          <p:nvCxnSpPr>
            <p:cNvPr id="80" name="直接连接符 122"/>
            <p:cNvCxnSpPr/>
            <p:nvPr/>
          </p:nvCxnSpPr>
          <p:spPr>
            <a:xfrm>
              <a:off x="1957647" y="2364971"/>
              <a:ext cx="21197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123"/>
            <p:cNvCxnSpPr/>
            <p:nvPr/>
          </p:nvCxnSpPr>
          <p:spPr>
            <a:xfrm flipV="1">
              <a:off x="2061558" y="2231967"/>
              <a:ext cx="0" cy="1246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直接连接符 124"/>
          <p:cNvCxnSpPr/>
          <p:nvPr/>
        </p:nvCxnSpPr>
        <p:spPr>
          <a:xfrm flipV="1">
            <a:off x="3573076" y="3057595"/>
            <a:ext cx="0" cy="30553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1041"/>
          <p:cNvCxnSpPr>
            <a:stCxn id="20" idx="3"/>
            <a:endCxn id="33" idx="1"/>
          </p:cNvCxnSpPr>
          <p:nvPr/>
        </p:nvCxnSpPr>
        <p:spPr>
          <a:xfrm>
            <a:off x="4805691" y="2430717"/>
            <a:ext cx="1420630" cy="340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132"/>
          <p:cNvSpPr txBox="1"/>
          <p:nvPr/>
        </p:nvSpPr>
        <p:spPr>
          <a:xfrm>
            <a:off x="2945911" y="4537056"/>
            <a:ext cx="748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1" dirty="0" smtClean="0">
                <a:latin typeface="Book Antiqua" panose="02040602050305030304" pitchFamily="18" charset="0"/>
              </a:rPr>
              <a:t>Remote I/O </a:t>
            </a:r>
            <a:endParaRPr lang="zh-CN" altLang="en-US" sz="900" i="1" dirty="0" smtClean="0">
              <a:latin typeface="Book Antiqua" panose="02040602050305030304" pitchFamily="18" charset="0"/>
            </a:endParaRPr>
          </a:p>
        </p:txBody>
      </p:sp>
      <p:sp>
        <p:nvSpPr>
          <p:cNvPr id="85" name="TextBox 133"/>
          <p:cNvSpPr txBox="1"/>
          <p:nvPr/>
        </p:nvSpPr>
        <p:spPr>
          <a:xfrm>
            <a:off x="4319302" y="4537056"/>
            <a:ext cx="1054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1" dirty="0" smtClean="0">
                <a:latin typeface="Book Antiqua" panose="02040602050305030304" pitchFamily="18" charset="0"/>
              </a:rPr>
              <a:t>Drive and Motor</a:t>
            </a:r>
            <a:endParaRPr lang="zh-CN" altLang="en-US" sz="900" i="1" dirty="0" smtClean="0">
              <a:latin typeface="Book Antiqua" panose="02040602050305030304" pitchFamily="18" charset="0"/>
            </a:endParaRPr>
          </a:p>
        </p:txBody>
      </p:sp>
      <p:cxnSp>
        <p:nvCxnSpPr>
          <p:cNvPr id="86" name="直接连接符 135"/>
          <p:cNvCxnSpPr/>
          <p:nvPr/>
        </p:nvCxnSpPr>
        <p:spPr>
          <a:xfrm>
            <a:off x="6122412" y="3017312"/>
            <a:ext cx="1695723" cy="220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组合 138"/>
          <p:cNvGrpSpPr/>
          <p:nvPr/>
        </p:nvGrpSpPr>
        <p:grpSpPr>
          <a:xfrm>
            <a:off x="6355991" y="2967630"/>
            <a:ext cx="105987" cy="50785"/>
            <a:chOff x="1957647" y="2231967"/>
            <a:chExt cx="211975" cy="133004"/>
          </a:xfrm>
        </p:grpSpPr>
        <p:cxnSp>
          <p:nvCxnSpPr>
            <p:cNvPr id="88" name="直接连接符 139"/>
            <p:cNvCxnSpPr/>
            <p:nvPr/>
          </p:nvCxnSpPr>
          <p:spPr>
            <a:xfrm>
              <a:off x="1957647" y="2364971"/>
              <a:ext cx="21197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140"/>
            <p:cNvCxnSpPr/>
            <p:nvPr/>
          </p:nvCxnSpPr>
          <p:spPr>
            <a:xfrm flipV="1">
              <a:off x="2061558" y="2231967"/>
              <a:ext cx="0" cy="1246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直接连接符 141"/>
          <p:cNvCxnSpPr/>
          <p:nvPr/>
        </p:nvCxnSpPr>
        <p:spPr>
          <a:xfrm flipH="1" flipV="1">
            <a:off x="6407946" y="2639447"/>
            <a:ext cx="1038" cy="33234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143"/>
          <p:cNvSpPr txBox="1"/>
          <p:nvPr/>
        </p:nvSpPr>
        <p:spPr>
          <a:xfrm>
            <a:off x="6513475" y="4529592"/>
            <a:ext cx="8890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1" dirty="0" smtClean="0">
                <a:latin typeface="Book Antiqua" panose="02040602050305030304" pitchFamily="18" charset="0"/>
              </a:rPr>
              <a:t>Safety Device</a:t>
            </a:r>
            <a:endParaRPr lang="zh-CN" altLang="en-US" sz="900" i="1" dirty="0" smtClean="0">
              <a:latin typeface="Book Antiqua" panose="02040602050305030304" pitchFamily="18" charset="0"/>
            </a:endParaRPr>
          </a:p>
        </p:txBody>
      </p:sp>
      <p:pic>
        <p:nvPicPr>
          <p:cNvPr id="92" name="Picture 18" descr="http://i01.yizimg.com/uploads/304006/2008110305344064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4" t="4150" r="36654" b="40066"/>
          <a:stretch/>
        </p:blipFill>
        <p:spPr bwMode="auto">
          <a:xfrm>
            <a:off x="6083189" y="3374722"/>
            <a:ext cx="272802" cy="50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" name="组合 146"/>
          <p:cNvGrpSpPr/>
          <p:nvPr/>
        </p:nvGrpSpPr>
        <p:grpSpPr>
          <a:xfrm rot="10800000">
            <a:off x="6165846" y="3018406"/>
            <a:ext cx="105987" cy="50785"/>
            <a:chOff x="1957647" y="2231967"/>
            <a:chExt cx="211975" cy="133004"/>
          </a:xfrm>
        </p:grpSpPr>
        <p:cxnSp>
          <p:nvCxnSpPr>
            <p:cNvPr id="94" name="直接连接符 147"/>
            <p:cNvCxnSpPr/>
            <p:nvPr/>
          </p:nvCxnSpPr>
          <p:spPr>
            <a:xfrm>
              <a:off x="1957647" y="2364971"/>
              <a:ext cx="21197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148"/>
            <p:cNvCxnSpPr/>
            <p:nvPr/>
          </p:nvCxnSpPr>
          <p:spPr>
            <a:xfrm flipV="1">
              <a:off x="2061558" y="2231967"/>
              <a:ext cx="0" cy="1246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直接连接符 149"/>
          <p:cNvCxnSpPr/>
          <p:nvPr/>
        </p:nvCxnSpPr>
        <p:spPr>
          <a:xfrm flipV="1">
            <a:off x="6219590" y="3065035"/>
            <a:ext cx="0" cy="30553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18" descr="http://i01.yizimg.com/uploads/304006/2008110305344064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4" t="4150" r="36654" b="40066"/>
          <a:stretch/>
        </p:blipFill>
        <p:spPr bwMode="auto">
          <a:xfrm>
            <a:off x="6537562" y="3373499"/>
            <a:ext cx="272802" cy="50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组合 151"/>
          <p:cNvGrpSpPr/>
          <p:nvPr/>
        </p:nvGrpSpPr>
        <p:grpSpPr>
          <a:xfrm rot="10800000">
            <a:off x="6620219" y="3017183"/>
            <a:ext cx="105987" cy="50785"/>
            <a:chOff x="1957647" y="2231967"/>
            <a:chExt cx="211975" cy="133004"/>
          </a:xfrm>
        </p:grpSpPr>
        <p:cxnSp>
          <p:nvCxnSpPr>
            <p:cNvPr id="99" name="直接连接符 152"/>
            <p:cNvCxnSpPr/>
            <p:nvPr/>
          </p:nvCxnSpPr>
          <p:spPr>
            <a:xfrm>
              <a:off x="1957647" y="2364971"/>
              <a:ext cx="21197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153"/>
            <p:cNvCxnSpPr/>
            <p:nvPr/>
          </p:nvCxnSpPr>
          <p:spPr>
            <a:xfrm flipV="1">
              <a:off x="2061558" y="2231967"/>
              <a:ext cx="0" cy="1246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直接连接符 154"/>
          <p:cNvCxnSpPr/>
          <p:nvPr/>
        </p:nvCxnSpPr>
        <p:spPr>
          <a:xfrm flipV="1">
            <a:off x="6673963" y="3063812"/>
            <a:ext cx="0" cy="30553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0" descr="http://www.1718baba.com/odpic/bigpic/20081118133957957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t="12077" r="10541" b="11379"/>
          <a:stretch/>
        </p:blipFill>
        <p:spPr bwMode="auto">
          <a:xfrm>
            <a:off x="7006189" y="3452941"/>
            <a:ext cx="330331" cy="32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0" descr="http://www.1718baba.com/odpic/bigpic/20081118133957957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t="12077" r="10541" b="11379"/>
          <a:stretch/>
        </p:blipFill>
        <p:spPr bwMode="auto">
          <a:xfrm>
            <a:off x="7470322" y="3464904"/>
            <a:ext cx="330331" cy="32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组合 157"/>
          <p:cNvGrpSpPr/>
          <p:nvPr/>
        </p:nvGrpSpPr>
        <p:grpSpPr>
          <a:xfrm rot="10800000">
            <a:off x="7141412" y="3016135"/>
            <a:ext cx="105987" cy="50785"/>
            <a:chOff x="1957647" y="2231967"/>
            <a:chExt cx="211975" cy="133004"/>
          </a:xfrm>
        </p:grpSpPr>
        <p:cxnSp>
          <p:nvCxnSpPr>
            <p:cNvPr id="105" name="直接连接符 158"/>
            <p:cNvCxnSpPr/>
            <p:nvPr/>
          </p:nvCxnSpPr>
          <p:spPr>
            <a:xfrm>
              <a:off x="1957647" y="2364971"/>
              <a:ext cx="21197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59"/>
            <p:cNvCxnSpPr/>
            <p:nvPr/>
          </p:nvCxnSpPr>
          <p:spPr>
            <a:xfrm flipV="1">
              <a:off x="2061558" y="2231967"/>
              <a:ext cx="0" cy="1246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直接连接符 160"/>
          <p:cNvCxnSpPr/>
          <p:nvPr/>
        </p:nvCxnSpPr>
        <p:spPr>
          <a:xfrm flipH="1" flipV="1">
            <a:off x="7195156" y="3062765"/>
            <a:ext cx="288" cy="39017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8" name="组合 162"/>
          <p:cNvGrpSpPr/>
          <p:nvPr/>
        </p:nvGrpSpPr>
        <p:grpSpPr>
          <a:xfrm rot="10800000">
            <a:off x="7594211" y="3019278"/>
            <a:ext cx="105987" cy="50785"/>
            <a:chOff x="1957647" y="2231967"/>
            <a:chExt cx="211975" cy="133004"/>
          </a:xfrm>
        </p:grpSpPr>
        <p:cxnSp>
          <p:nvCxnSpPr>
            <p:cNvPr id="109" name="直接连接符 163"/>
            <p:cNvCxnSpPr/>
            <p:nvPr/>
          </p:nvCxnSpPr>
          <p:spPr>
            <a:xfrm>
              <a:off x="1957647" y="2364971"/>
              <a:ext cx="21197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64"/>
            <p:cNvCxnSpPr/>
            <p:nvPr/>
          </p:nvCxnSpPr>
          <p:spPr>
            <a:xfrm flipV="1">
              <a:off x="2061558" y="2231967"/>
              <a:ext cx="0" cy="1246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直接连接符 165"/>
          <p:cNvCxnSpPr/>
          <p:nvPr/>
        </p:nvCxnSpPr>
        <p:spPr>
          <a:xfrm flipH="1" flipV="1">
            <a:off x="7647955" y="3065908"/>
            <a:ext cx="288" cy="39017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66"/>
          <p:cNvSpPr txBox="1"/>
          <p:nvPr/>
        </p:nvSpPr>
        <p:spPr>
          <a:xfrm>
            <a:off x="1050130" y="2907035"/>
            <a:ext cx="7454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i="1" dirty="0" smtClean="0">
                <a:latin typeface="Book Antiqua" panose="02040602050305030304" pitchFamily="18" charset="0"/>
              </a:rPr>
              <a:t>Fieldbus: </a:t>
            </a:r>
          </a:p>
          <a:p>
            <a:r>
              <a:rPr lang="en-US" altLang="zh-CN" sz="900" i="1" dirty="0" smtClean="0">
                <a:latin typeface="Book Antiqua" panose="02040602050305030304" pitchFamily="18" charset="0"/>
              </a:rPr>
              <a:t>EtherCAT</a:t>
            </a:r>
          </a:p>
          <a:p>
            <a:r>
              <a:rPr lang="en-US" altLang="zh-CN" sz="900" i="1" dirty="0" smtClean="0">
                <a:latin typeface="Book Antiqua" panose="02040602050305030304" pitchFamily="18" charset="0"/>
              </a:rPr>
              <a:t>CANbus</a:t>
            </a:r>
          </a:p>
          <a:p>
            <a:r>
              <a:rPr lang="en-US" altLang="zh-CN" sz="900" i="1" dirty="0" smtClean="0">
                <a:latin typeface="Book Antiqua" panose="02040602050305030304" pitchFamily="18" charset="0"/>
              </a:rPr>
              <a:t>Modbus</a:t>
            </a:r>
          </a:p>
          <a:p>
            <a:r>
              <a:rPr lang="en-US" altLang="zh-CN" sz="900" i="1" dirty="0" smtClean="0">
                <a:latin typeface="Book Antiqua" panose="02040602050305030304" pitchFamily="18" charset="0"/>
              </a:rPr>
              <a:t>Profibus</a:t>
            </a:r>
          </a:p>
          <a:p>
            <a:r>
              <a:rPr lang="en-US" altLang="zh-CN" sz="900" i="1" dirty="0" smtClean="0">
                <a:latin typeface="Book Antiqua" panose="02040602050305030304" pitchFamily="18" charset="0"/>
              </a:rPr>
              <a:t>Profinet</a:t>
            </a:r>
          </a:p>
          <a:p>
            <a:r>
              <a:rPr lang="en-US" altLang="zh-CN" sz="900" i="1" dirty="0" smtClean="0">
                <a:latin typeface="Book Antiqua" panose="02040602050305030304" pitchFamily="18" charset="0"/>
              </a:rPr>
              <a:t>Sercos III</a:t>
            </a:r>
            <a:endParaRPr lang="zh-CN" altLang="en-US" sz="900" i="1" dirty="0" smtClean="0">
              <a:latin typeface="Book Antiqua" panose="02040602050305030304" pitchFamily="18" charset="0"/>
            </a:endParaRPr>
          </a:p>
        </p:txBody>
      </p:sp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351" y="2330926"/>
            <a:ext cx="6492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4" name="组合 168"/>
          <p:cNvGrpSpPr/>
          <p:nvPr/>
        </p:nvGrpSpPr>
        <p:grpSpPr>
          <a:xfrm rot="10800000">
            <a:off x="2896795" y="1849943"/>
            <a:ext cx="105987" cy="50785"/>
            <a:chOff x="1957647" y="2231967"/>
            <a:chExt cx="211975" cy="133004"/>
          </a:xfrm>
        </p:grpSpPr>
        <p:cxnSp>
          <p:nvCxnSpPr>
            <p:cNvPr id="115" name="直接连接符 169"/>
            <p:cNvCxnSpPr/>
            <p:nvPr/>
          </p:nvCxnSpPr>
          <p:spPr>
            <a:xfrm>
              <a:off x="1957647" y="2364971"/>
              <a:ext cx="21197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70"/>
            <p:cNvCxnSpPr/>
            <p:nvPr/>
          </p:nvCxnSpPr>
          <p:spPr>
            <a:xfrm flipV="1">
              <a:off x="2061558" y="2231967"/>
              <a:ext cx="0" cy="1246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直接连接符 171"/>
          <p:cNvCxnSpPr/>
          <p:nvPr/>
        </p:nvCxnSpPr>
        <p:spPr>
          <a:xfrm flipH="1" flipV="1">
            <a:off x="2949944" y="1896899"/>
            <a:ext cx="883" cy="43402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056"/>
          <p:cNvCxnSpPr/>
          <p:nvPr/>
        </p:nvCxnSpPr>
        <p:spPr>
          <a:xfrm>
            <a:off x="1712457" y="3008060"/>
            <a:ext cx="286790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76"/>
          <p:cNvSpPr txBox="1"/>
          <p:nvPr/>
        </p:nvSpPr>
        <p:spPr>
          <a:xfrm>
            <a:off x="2166694" y="2044138"/>
            <a:ext cx="52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1" dirty="0" smtClean="0">
                <a:latin typeface="Book Antiqua" panose="02040602050305030304" pitchFamily="18" charset="0"/>
              </a:rPr>
              <a:t>Vision System</a:t>
            </a:r>
            <a:endParaRPr lang="zh-CN" altLang="en-US" sz="900" i="1" dirty="0" smtClean="0">
              <a:latin typeface="Book Antiqua" panose="02040602050305030304" pitchFamily="18" charset="0"/>
            </a:endParaRPr>
          </a:p>
        </p:txBody>
      </p:sp>
      <p:sp>
        <p:nvSpPr>
          <p:cNvPr id="120" name="TextBox 177"/>
          <p:cNvSpPr txBox="1"/>
          <p:nvPr/>
        </p:nvSpPr>
        <p:spPr>
          <a:xfrm>
            <a:off x="1050130" y="1667207"/>
            <a:ext cx="745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i="1" dirty="0" smtClean="0">
                <a:latin typeface="Book Antiqua" panose="02040602050305030304" pitchFamily="18" charset="0"/>
              </a:rPr>
              <a:t>Ethernet </a:t>
            </a:r>
          </a:p>
          <a:p>
            <a:r>
              <a:rPr lang="en-US" altLang="zh-CN" sz="1000" b="1" i="1" dirty="0" smtClean="0">
                <a:latin typeface="Book Antiqua" panose="02040602050305030304" pitchFamily="18" charset="0"/>
              </a:rPr>
              <a:t>TCP/IP</a:t>
            </a:r>
          </a:p>
        </p:txBody>
      </p:sp>
      <p:cxnSp>
        <p:nvCxnSpPr>
          <p:cNvPr id="121" name="直接箭头连接符 178"/>
          <p:cNvCxnSpPr/>
          <p:nvPr/>
        </p:nvCxnSpPr>
        <p:spPr>
          <a:xfrm>
            <a:off x="1702758" y="1851854"/>
            <a:ext cx="286790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79"/>
          <p:cNvSpPr txBox="1"/>
          <p:nvPr/>
        </p:nvSpPr>
        <p:spPr>
          <a:xfrm>
            <a:off x="8134092" y="2884949"/>
            <a:ext cx="831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i="1" dirty="0" smtClean="0">
                <a:latin typeface="Book Antiqua" panose="02040602050305030304" pitchFamily="18" charset="0"/>
              </a:rPr>
              <a:t>Safety loop</a:t>
            </a:r>
          </a:p>
        </p:txBody>
      </p:sp>
      <p:cxnSp>
        <p:nvCxnSpPr>
          <p:cNvPr id="123" name="直接箭头连接符 180"/>
          <p:cNvCxnSpPr/>
          <p:nvPr/>
        </p:nvCxnSpPr>
        <p:spPr>
          <a:xfrm>
            <a:off x="7847302" y="3019278"/>
            <a:ext cx="286790" cy="0"/>
          </a:xfrm>
          <a:prstGeom prst="straightConnector1">
            <a:avLst/>
          </a:prstGeom>
          <a:ln>
            <a:solidFill>
              <a:srgbClr val="FFC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059"/>
          <p:cNvCxnSpPr/>
          <p:nvPr/>
        </p:nvCxnSpPr>
        <p:spPr>
          <a:xfrm flipV="1">
            <a:off x="329168" y="1897881"/>
            <a:ext cx="8636125" cy="1720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85"/>
          <p:cNvCxnSpPr/>
          <p:nvPr/>
        </p:nvCxnSpPr>
        <p:spPr>
          <a:xfrm flipV="1">
            <a:off x="329201" y="2942070"/>
            <a:ext cx="8636125" cy="1720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86"/>
          <p:cNvSpPr txBox="1"/>
          <p:nvPr/>
        </p:nvSpPr>
        <p:spPr>
          <a:xfrm>
            <a:off x="457079" y="1093933"/>
            <a:ext cx="1155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 smtClean="0">
                <a:latin typeface="Book Antiqua" panose="02040602050305030304" pitchFamily="18" charset="0"/>
              </a:rPr>
              <a:t>Management </a:t>
            </a:r>
          </a:p>
          <a:p>
            <a:r>
              <a:rPr lang="en-US" altLang="zh-CN" sz="1200" b="1" i="1" dirty="0" smtClean="0">
                <a:latin typeface="Book Antiqua" panose="02040602050305030304" pitchFamily="18" charset="0"/>
              </a:rPr>
              <a:t>Layer</a:t>
            </a:r>
          </a:p>
        </p:txBody>
      </p:sp>
      <p:sp>
        <p:nvSpPr>
          <p:cNvPr id="127" name="TextBox 187"/>
          <p:cNvSpPr txBox="1"/>
          <p:nvPr/>
        </p:nvSpPr>
        <p:spPr>
          <a:xfrm>
            <a:off x="457078" y="2306228"/>
            <a:ext cx="1155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 smtClean="0">
                <a:latin typeface="Book Antiqua" panose="02040602050305030304" pitchFamily="18" charset="0"/>
              </a:rPr>
              <a:t>Control Layer</a:t>
            </a:r>
          </a:p>
        </p:txBody>
      </p:sp>
      <p:sp>
        <p:nvSpPr>
          <p:cNvPr id="128" name="TextBox 188"/>
          <p:cNvSpPr txBox="1"/>
          <p:nvPr/>
        </p:nvSpPr>
        <p:spPr>
          <a:xfrm>
            <a:off x="457077" y="4000742"/>
            <a:ext cx="1155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 smtClean="0">
                <a:latin typeface="Book Antiqua" panose="02040602050305030304" pitchFamily="18" charset="0"/>
              </a:rPr>
              <a:t>Device Layer</a:t>
            </a:r>
          </a:p>
        </p:txBody>
      </p:sp>
      <p:pic>
        <p:nvPicPr>
          <p:cNvPr id="129" name="Picture 22" descr="http://www.resolutionspectra.com/technologies/photos/lores/gige-vision-standard.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r="2026" b="33060"/>
          <a:stretch/>
        </p:blipFill>
        <p:spPr bwMode="auto">
          <a:xfrm>
            <a:off x="3015206" y="1970397"/>
            <a:ext cx="575022" cy="28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187" y="3464904"/>
            <a:ext cx="6492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1" name="组合 126"/>
          <p:cNvGrpSpPr/>
          <p:nvPr/>
        </p:nvGrpSpPr>
        <p:grpSpPr>
          <a:xfrm rot="10800000">
            <a:off x="2325567" y="3008026"/>
            <a:ext cx="105987" cy="50785"/>
            <a:chOff x="1957647" y="2231967"/>
            <a:chExt cx="211975" cy="133004"/>
          </a:xfrm>
        </p:grpSpPr>
        <p:cxnSp>
          <p:nvCxnSpPr>
            <p:cNvPr id="132" name="直接连接符 127"/>
            <p:cNvCxnSpPr/>
            <p:nvPr/>
          </p:nvCxnSpPr>
          <p:spPr>
            <a:xfrm>
              <a:off x="1957647" y="2364971"/>
              <a:ext cx="21197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28"/>
            <p:cNvCxnSpPr/>
            <p:nvPr/>
          </p:nvCxnSpPr>
          <p:spPr>
            <a:xfrm flipV="1">
              <a:off x="2061558" y="2231967"/>
              <a:ext cx="0" cy="1246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4" name="直接连接符 129"/>
          <p:cNvCxnSpPr/>
          <p:nvPr/>
        </p:nvCxnSpPr>
        <p:spPr>
          <a:xfrm flipH="1" flipV="1">
            <a:off x="2382872" y="3054982"/>
            <a:ext cx="883" cy="43402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0"/>
          <p:cNvSpPr txBox="1"/>
          <p:nvPr/>
        </p:nvSpPr>
        <p:spPr>
          <a:xfrm>
            <a:off x="2005701" y="4537971"/>
            <a:ext cx="816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1" dirty="0" smtClean="0">
                <a:latin typeface="Book Antiqua" panose="02040602050305030304" pitchFamily="18" charset="0"/>
              </a:rPr>
              <a:t>Smart Vision</a:t>
            </a:r>
            <a:endParaRPr lang="zh-CN" altLang="en-US" sz="900" i="1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29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4"/>
          <p:cNvSpPr txBox="1">
            <a:spLocks noChangeArrowheads="1"/>
          </p:cNvSpPr>
          <p:nvPr/>
        </p:nvSpPr>
        <p:spPr bwMode="auto">
          <a:xfrm>
            <a:off x="1814513" y="1724025"/>
            <a:ext cx="532923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buFontTx/>
              <a:buNone/>
            </a:pPr>
            <a:r>
              <a:rPr kumimoji="0" lang="en-US" altLang="zh-CN" sz="6600" dirty="0" smtClean="0">
                <a:solidFill>
                  <a:schemeClr val="bg2"/>
                </a:solidFill>
              </a:rPr>
              <a:t>Example   1</a:t>
            </a:r>
            <a:endParaRPr kumimoji="0" lang="zh-CN" altLang="en-US" sz="6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1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57204" y="22121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产品结构</a:t>
            </a:r>
            <a:endParaRPr lang="en-US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8669" t="18876" r="5157" b="4554"/>
          <a:stretch/>
        </p:blipFill>
        <p:spPr bwMode="auto">
          <a:xfrm rot="5400000">
            <a:off x="3867114" y="539248"/>
            <a:ext cx="1526455" cy="22933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矩形标注 5"/>
          <p:cNvSpPr/>
          <p:nvPr/>
        </p:nvSpPr>
        <p:spPr>
          <a:xfrm>
            <a:off x="2530140" y="961890"/>
            <a:ext cx="903922" cy="281940"/>
          </a:xfrm>
          <a:prstGeom prst="wedgeRectCallout">
            <a:avLst>
              <a:gd name="adj1" fmla="val -49204"/>
              <a:gd name="adj2" fmla="val -40022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示例样品</a:t>
            </a:r>
            <a:endParaRPr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7" name="组合 18"/>
          <p:cNvGrpSpPr/>
          <p:nvPr/>
        </p:nvGrpSpPr>
        <p:grpSpPr>
          <a:xfrm>
            <a:off x="1125394" y="2541547"/>
            <a:ext cx="7153812" cy="2168392"/>
            <a:chOff x="1275095" y="2461127"/>
            <a:chExt cx="7153812" cy="2168392"/>
          </a:xfrm>
        </p:grpSpPr>
        <p:pic>
          <p:nvPicPr>
            <p:cNvPr id="8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 t="50585"/>
            <a:stretch>
              <a:fillRect/>
            </a:stretch>
          </p:blipFill>
          <p:spPr bwMode="auto">
            <a:xfrm rot="5400000">
              <a:off x="1993192" y="1752246"/>
              <a:ext cx="2159175" cy="359537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 b="54455"/>
            <a:stretch>
              <a:fillRect/>
            </a:stretch>
          </p:blipFill>
          <p:spPr bwMode="auto">
            <a:xfrm rot="5400000">
              <a:off x="5390307" y="1941341"/>
              <a:ext cx="2168392" cy="3207964"/>
            </a:xfrm>
            <a:prstGeom prst="rect">
              <a:avLst/>
            </a:prstGeom>
            <a:noFill/>
            <a:ln w="1">
              <a:noFill/>
              <a:miter lim="800000"/>
              <a:headEnd/>
              <a:tailEnd type="none" w="med" len="med"/>
            </a:ln>
            <a:effectLst/>
          </p:spPr>
        </p:pic>
        <p:sp>
          <p:nvSpPr>
            <p:cNvPr id="10" name="矩形标注 9"/>
            <p:cNvSpPr/>
            <p:nvPr/>
          </p:nvSpPr>
          <p:spPr>
            <a:xfrm>
              <a:off x="1322158" y="2533834"/>
              <a:ext cx="572453" cy="301625"/>
            </a:xfrm>
            <a:prstGeom prst="wedgeRectCallout">
              <a:avLst>
                <a:gd name="adj1" fmla="val 36552"/>
                <a:gd name="adj2" fmla="val 122384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前罩</a:t>
              </a:r>
            </a:p>
          </p:txBody>
        </p:sp>
        <p:sp>
          <p:nvSpPr>
            <p:cNvPr id="11" name="矩形标注 10"/>
            <p:cNvSpPr/>
            <p:nvPr/>
          </p:nvSpPr>
          <p:spPr>
            <a:xfrm>
              <a:off x="6970500" y="4316782"/>
              <a:ext cx="1104086" cy="301625"/>
            </a:xfrm>
            <a:prstGeom prst="wedgeRectCallout">
              <a:avLst>
                <a:gd name="adj1" fmla="val -46151"/>
                <a:gd name="adj2" fmla="val -174093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尾线连接器</a:t>
              </a:r>
            </a:p>
          </p:txBody>
        </p:sp>
        <p:sp>
          <p:nvSpPr>
            <p:cNvPr id="12" name="矩形标注 11"/>
            <p:cNvSpPr/>
            <p:nvPr/>
          </p:nvSpPr>
          <p:spPr>
            <a:xfrm>
              <a:off x="5205776" y="4279258"/>
              <a:ext cx="806450" cy="301625"/>
            </a:xfrm>
            <a:prstGeom prst="wedgeRectCallout">
              <a:avLst>
                <a:gd name="adj1" fmla="val 28238"/>
                <a:gd name="adj2" fmla="val -14434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后盖</a:t>
              </a:r>
            </a:p>
          </p:txBody>
        </p:sp>
        <p:sp>
          <p:nvSpPr>
            <p:cNvPr id="13" name="矩形标注 12"/>
            <p:cNvSpPr/>
            <p:nvPr/>
          </p:nvSpPr>
          <p:spPr>
            <a:xfrm>
              <a:off x="2270296" y="2556219"/>
              <a:ext cx="665797" cy="256857"/>
            </a:xfrm>
            <a:prstGeom prst="wedgeRectCallout">
              <a:avLst>
                <a:gd name="adj1" fmla="val -55013"/>
                <a:gd name="adj2" fmla="val 18108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LENS</a:t>
              </a:r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标注 13"/>
            <p:cNvSpPr/>
            <p:nvPr/>
          </p:nvSpPr>
          <p:spPr>
            <a:xfrm>
              <a:off x="3583763" y="2495241"/>
              <a:ext cx="806450" cy="298450"/>
            </a:xfrm>
            <a:prstGeom prst="wedgeRectCallout">
              <a:avLst>
                <a:gd name="adj1" fmla="val 41126"/>
                <a:gd name="adj2" fmla="val 132491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PCBA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标注 14"/>
            <p:cNvSpPr/>
            <p:nvPr/>
          </p:nvSpPr>
          <p:spPr>
            <a:xfrm>
              <a:off x="3581237" y="4309421"/>
              <a:ext cx="589597" cy="271462"/>
            </a:xfrm>
            <a:prstGeom prst="wedgeRectCallout">
              <a:avLst>
                <a:gd name="adj1" fmla="val -78167"/>
                <a:gd name="adj2" fmla="val -14719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前盖</a:t>
              </a:r>
            </a:p>
          </p:txBody>
        </p:sp>
        <p:sp>
          <p:nvSpPr>
            <p:cNvPr id="16" name="矩形标注 15"/>
            <p:cNvSpPr/>
            <p:nvPr/>
          </p:nvSpPr>
          <p:spPr>
            <a:xfrm>
              <a:off x="1584656" y="4088635"/>
              <a:ext cx="1272540" cy="259079"/>
            </a:xfrm>
            <a:prstGeom prst="wedgeRectCallout">
              <a:avLst>
                <a:gd name="adj1" fmla="val 55903"/>
                <a:gd name="adj2" fmla="val -161913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LENS</a:t>
              </a:r>
              <a:r>
                <a:rPr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防水圈</a:t>
              </a:r>
            </a:p>
          </p:txBody>
        </p:sp>
        <p:sp>
          <p:nvSpPr>
            <p:cNvPr id="17" name="矩形标注 16"/>
            <p:cNvSpPr/>
            <p:nvPr/>
          </p:nvSpPr>
          <p:spPr>
            <a:xfrm>
              <a:off x="5926730" y="2510313"/>
              <a:ext cx="955415" cy="257983"/>
            </a:xfrm>
            <a:prstGeom prst="wedgeRectCallout">
              <a:avLst>
                <a:gd name="adj1" fmla="val -4438"/>
                <a:gd name="adj2" fmla="val 94409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后盖螺丝</a:t>
              </a:r>
            </a:p>
          </p:txBody>
        </p:sp>
        <p:sp>
          <p:nvSpPr>
            <p:cNvPr id="18" name="矩形标注 17"/>
            <p:cNvSpPr/>
            <p:nvPr/>
          </p:nvSpPr>
          <p:spPr>
            <a:xfrm>
              <a:off x="7517682" y="2835461"/>
              <a:ext cx="911225" cy="301625"/>
            </a:xfrm>
            <a:prstGeom prst="wedgeRectCallout">
              <a:avLst>
                <a:gd name="adj1" fmla="val -29610"/>
                <a:gd name="adj2" fmla="val 229419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尾线螺丝</a:t>
              </a:r>
            </a:p>
          </p:txBody>
        </p:sp>
        <p:sp>
          <p:nvSpPr>
            <p:cNvPr id="19" name="矩形标注 18"/>
            <p:cNvSpPr/>
            <p:nvPr/>
          </p:nvSpPr>
          <p:spPr>
            <a:xfrm>
              <a:off x="4645342" y="2544985"/>
              <a:ext cx="721042" cy="388620"/>
            </a:xfrm>
            <a:prstGeom prst="wedgeRectCallout">
              <a:avLst>
                <a:gd name="adj1" fmla="val -38919"/>
                <a:gd name="adj2" fmla="val 112263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PCBA</a:t>
              </a:r>
              <a:r>
                <a: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螺丝</a:t>
              </a:r>
            </a:p>
          </p:txBody>
        </p:sp>
        <p:sp>
          <p:nvSpPr>
            <p:cNvPr id="20" name="矩形标注 19"/>
            <p:cNvSpPr/>
            <p:nvPr/>
          </p:nvSpPr>
          <p:spPr>
            <a:xfrm>
              <a:off x="6608020" y="2984307"/>
              <a:ext cx="769620" cy="463232"/>
            </a:xfrm>
            <a:prstGeom prst="wedgeRectCallout">
              <a:avLst>
                <a:gd name="adj1" fmla="val -49418"/>
                <a:gd name="adj2" fmla="val 10735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尾线防水</a:t>
              </a:r>
              <a:r>
                <a:rPr lang="zh-CN" altLang="en-US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圈</a:t>
              </a:r>
            </a:p>
          </p:txBody>
        </p:sp>
        <p:sp>
          <p:nvSpPr>
            <p:cNvPr id="21" name="矩形标注 20"/>
            <p:cNvSpPr/>
            <p:nvPr/>
          </p:nvSpPr>
          <p:spPr>
            <a:xfrm>
              <a:off x="4317605" y="4172204"/>
              <a:ext cx="720544" cy="408679"/>
            </a:xfrm>
            <a:prstGeom prst="wedgeRectCallout">
              <a:avLst>
                <a:gd name="adj1" fmla="val 50510"/>
                <a:gd name="adj2" fmla="val -12374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后盖防水圈</a:t>
              </a:r>
              <a:endParaRPr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6-07-31 下午11.09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825500"/>
            <a:ext cx="8369300" cy="388528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7204" y="22121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工艺流程</a:t>
            </a:r>
            <a:endParaRPr lang="en-US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310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6-07-31 下午11.16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889000"/>
            <a:ext cx="8407400" cy="38334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7204" y="22121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产品输送</a:t>
            </a:r>
            <a:endParaRPr lang="en-US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515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主题2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2839</TotalTime>
  <Pages>0</Pages>
  <Words>1356</Words>
  <Characters>0</Characters>
  <Application>Microsoft Macintosh PowerPoint</Application>
  <DocSecurity>0</DocSecurity>
  <PresentationFormat>全屏显示(16:9)</PresentationFormat>
  <Lines>0</Lines>
  <Paragraphs>200</Paragraphs>
  <Slides>41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43" baseType="lpstr">
      <vt:lpstr>默认设计模板</vt:lpstr>
      <vt:lpstr>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mac mac</cp:lastModifiedBy>
  <cp:revision>130</cp:revision>
  <dcterms:created xsi:type="dcterms:W3CDTF">2015-10-10T08:05:55Z</dcterms:created>
  <dcterms:modified xsi:type="dcterms:W3CDTF">2016-08-01T06:53:50Z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2052-9.1.0.5218</vt:lpwstr>
  </property>
</Properties>
</file>